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85" r:id="rId2"/>
    <p:sldId id="299" r:id="rId3"/>
    <p:sldId id="286" r:id="rId4"/>
    <p:sldId id="284" r:id="rId5"/>
    <p:sldId id="300" r:id="rId6"/>
    <p:sldId id="292" r:id="rId7"/>
    <p:sldId id="302" r:id="rId8"/>
    <p:sldId id="304" r:id="rId9"/>
    <p:sldId id="301" r:id="rId10"/>
    <p:sldId id="29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94660"/>
  </p:normalViewPr>
  <p:slideViewPr>
    <p:cSldViewPr>
      <p:cViewPr>
        <p:scale>
          <a:sx n="66" d="100"/>
          <a:sy n="66" d="100"/>
        </p:scale>
        <p:origin x="-97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5C2E8-3540-48A6-B261-463D34259686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905818-925C-4A93-89C7-D633513D50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5C2E8-3540-48A6-B261-463D34259686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905818-925C-4A93-89C7-D633513D50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5C2E8-3540-48A6-B261-463D34259686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905818-925C-4A93-89C7-D633513D50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5C2E8-3540-48A6-B261-463D34259686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905818-925C-4A93-89C7-D633513D50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5C2E8-3540-48A6-B261-463D34259686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905818-925C-4A93-89C7-D633513D50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5C2E8-3540-48A6-B261-463D34259686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905818-925C-4A93-89C7-D633513D50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5C2E8-3540-48A6-B261-463D34259686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905818-925C-4A93-89C7-D633513D50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5C2E8-3540-48A6-B261-463D34259686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905818-925C-4A93-89C7-D633513D50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5C2E8-3540-48A6-B261-463D34259686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905818-925C-4A93-89C7-D633513D50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5C2E8-3540-48A6-B261-463D34259686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905818-925C-4A93-89C7-D633513D50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5C2E8-3540-48A6-B261-463D34259686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905818-925C-4A93-89C7-D633513D50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DB5C2E8-3540-48A6-B261-463D34259686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1905818-925C-4A93-89C7-D633513D50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04665"/>
            <a:ext cx="8496944" cy="2592287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Урок русского языка в 6 классе</a:t>
            </a:r>
            <a:r>
              <a:rPr lang="ru-RU" sz="32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Степени сравнения имен прилагательных</a:t>
            </a:r>
            <a:endParaRPr lang="ru-RU" sz="4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40152" y="4221088"/>
            <a:ext cx="2808312" cy="1944216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русского языка и литературы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МАОУ СОШ № 22</a:t>
            </a:r>
          </a:p>
          <a:p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Шуплецова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Ксения Алексеевна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://img1.liveinternet.ru/images/attach/c/7/96/543/96543819_proxy_imgsmail_ruCA6SFIS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212976"/>
            <a:ext cx="4176464" cy="309634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620688"/>
            <a:ext cx="76328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урок! </a:t>
            </a:r>
          </a:p>
          <a:p>
            <a:pPr algn="ctr"/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Удачи!</a:t>
            </a:r>
            <a:endParaRPr lang="ru-RU" sz="4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C:\Users\Администратор\Desktop\5Syo9CRBFS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6"/>
          <a:stretch>
            <a:fillRect/>
          </a:stretch>
        </p:blipFill>
        <p:spPr bwMode="auto">
          <a:xfrm>
            <a:off x="2339752" y="2037715"/>
            <a:ext cx="4824536" cy="29754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0" y="214290"/>
            <a:ext cx="7498080" cy="1296144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Формирование темы урока.</a:t>
            </a:r>
            <a:b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 вами картинка. На ней три пушистых котенка.  Ребята, чем они отличаются друг от друга?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710670678" descr="&amp;Pcy;&amp;ucy;&amp;shcy;&amp;icy;&amp;scy;&amp;tcy;&amp;icy;&amp;kcy;"/>
          <p:cNvPicPr>
            <a:picLocks noGrp="1"/>
          </p:cNvPicPr>
          <p:nvPr>
            <p:ph idx="1"/>
          </p:nvPr>
        </p:nvPicPr>
        <p:blipFill>
          <a:blip r:embed="rId2" cstate="print"/>
          <a:srcRect l="26314" r="25700"/>
          <a:stretch>
            <a:fillRect/>
          </a:stretch>
        </p:blipFill>
        <p:spPr bwMode="auto">
          <a:xfrm>
            <a:off x="1403648" y="2636912"/>
            <a:ext cx="1872208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122204551" descr="&amp;Bcy;&amp;iecy;&amp;lcy;&amp;ycy;&amp;jcy; &amp;kcy;&amp;ocy;&amp;tcy;&amp;iocy;&amp;ncy;&amp;ocy;&amp;kcy;"/>
          <p:cNvPicPr/>
          <p:nvPr/>
        </p:nvPicPr>
        <p:blipFill>
          <a:blip r:embed="rId3" cstate="print"/>
          <a:srcRect l="27290" t="5279" r="13492"/>
          <a:stretch>
            <a:fillRect/>
          </a:stretch>
        </p:blipFill>
        <p:spPr bwMode="auto">
          <a:xfrm>
            <a:off x="3491880" y="2276872"/>
            <a:ext cx="2376264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cs10886.vk.me/u164906909/-7/x_a98bbdda.jpg"/>
          <p:cNvPicPr/>
          <p:nvPr/>
        </p:nvPicPr>
        <p:blipFill>
          <a:blip r:embed="rId4" cstate="print"/>
          <a:srcRect l="7991" t="5651" r="15818" b="10319"/>
          <a:stretch>
            <a:fillRect/>
          </a:stretch>
        </p:blipFill>
        <p:spPr bwMode="auto">
          <a:xfrm>
            <a:off x="6000760" y="1643050"/>
            <a:ext cx="2879639" cy="396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7896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052736"/>
            <a:ext cx="7704856" cy="230425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3200" b="1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itchFamily="18" charset="0"/>
              </a:rPr>
              <a:t>Изучить </a:t>
            </a:r>
            <a:br>
              <a:rPr lang="ru-RU" sz="3200" b="1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itchFamily="18" charset="0"/>
              </a:rPr>
              <a:t>Научиться </a:t>
            </a:r>
            <a:br>
              <a:rPr lang="ru-RU" sz="3200" b="1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sz="3200" b="1" i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Научиться</a:t>
            </a:r>
            <a:r>
              <a:rPr lang="ru-RU" sz="32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правильно употреблять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4678" y="142852"/>
            <a:ext cx="3373546" cy="981892"/>
          </a:xfrm>
        </p:spPr>
        <p:txBody>
          <a:bodyPr>
            <a:normAutofit fontScale="92500"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ЦЕЛИ УРОКА: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рямоугольник 1"/>
          <p:cNvSpPr>
            <a:spLocks noChangeArrowheads="1"/>
          </p:cNvSpPr>
          <p:nvPr/>
        </p:nvSpPr>
        <p:spPr bwMode="auto">
          <a:xfrm>
            <a:off x="684213" y="476250"/>
            <a:ext cx="77755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C00000"/>
                </a:solidFill>
              </a:rPr>
              <a:t>Степени сравнения прилагательных</a:t>
            </a:r>
          </a:p>
        </p:txBody>
      </p:sp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1187450" y="1268413"/>
            <a:ext cx="2089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СРАВНИТЕЛЬНАЯ</a:t>
            </a:r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5867400" y="1268413"/>
            <a:ext cx="2089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ПРЕВОСХОДНАЯ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4638" y="2276475"/>
            <a:ext cx="1370012" cy="4248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</a:rPr>
              <a:t>простая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(сказуемое)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solidFill>
                  <a:srgbClr val="C00000"/>
                </a:solidFill>
                <a:latin typeface="+mn-lt"/>
              </a:rPr>
              <a:t>ЕЕ (-ЕЙ)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solidFill>
                  <a:srgbClr val="C00000"/>
                </a:solidFill>
                <a:latin typeface="+mn-lt"/>
              </a:rPr>
              <a:t>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solidFill>
                  <a:srgbClr val="C00000"/>
                </a:solidFill>
                <a:latin typeface="+mn-lt"/>
              </a:rPr>
              <a:t>ШЕ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красив</a:t>
            </a:r>
            <a:r>
              <a:rPr lang="ru-RU" b="1" i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ее</a:t>
            </a:r>
            <a:r>
              <a:rPr lang="ru-RU" i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красив</a:t>
            </a:r>
            <a:r>
              <a:rPr lang="ru-RU" b="1" i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ей</a:t>
            </a:r>
            <a:r>
              <a:rPr lang="ru-RU" i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громч</a:t>
            </a:r>
            <a:r>
              <a:rPr lang="ru-RU" b="1" i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е</a:t>
            </a:r>
            <a:r>
              <a:rPr lang="ru-RU" i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тонь</a:t>
            </a:r>
            <a:r>
              <a:rPr lang="ru-RU" b="1" i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ше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i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Не </a:t>
            </a:r>
            <a:r>
              <a:rPr lang="ru-RU" dirty="0" err="1">
                <a:latin typeface="+mn-lt"/>
              </a:rPr>
              <a:t>изм-ся</a:t>
            </a:r>
            <a:endParaRPr lang="ru-RU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 по р., ч., п.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68538" y="2276475"/>
            <a:ext cx="1655762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</a:rPr>
              <a:t>составная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(определение, сказуемое)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  <a:latin typeface="+mn-lt"/>
              </a:rPr>
              <a:t>БОЛЕЕ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  <a:latin typeface="+mn-lt"/>
              </a:rPr>
              <a:t>(МЕНЕЕ)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более (менее) </a:t>
            </a:r>
            <a:r>
              <a:rPr lang="ru-RU" i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красивый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i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i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2-е слово </a:t>
            </a:r>
            <a:r>
              <a:rPr lang="ru-RU" dirty="0" err="1">
                <a:latin typeface="+mn-lt"/>
              </a:rPr>
              <a:t>изм-ся</a:t>
            </a:r>
            <a:r>
              <a:rPr lang="ru-RU" dirty="0">
                <a:latin typeface="+mn-lt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по р., ч., п.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16463" y="2276475"/>
            <a:ext cx="1584325" cy="3694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</a:rPr>
              <a:t>простая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  <a:latin typeface="+mn-lt"/>
              </a:rPr>
              <a:t>-ЕЙШ-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  <a:latin typeface="+mn-lt"/>
              </a:rPr>
              <a:t>-АЙШ-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C00000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  <a:latin typeface="+mn-lt"/>
              </a:rPr>
              <a:t>НАИ-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красив</a:t>
            </a:r>
            <a:r>
              <a:rPr lang="ru-RU" b="1" i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ейш</a:t>
            </a:r>
            <a:r>
              <a:rPr lang="ru-RU" i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ий;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наи</a:t>
            </a:r>
            <a:r>
              <a:rPr lang="ru-RU" i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лучший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i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i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Склоняются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308850" y="2276475"/>
            <a:ext cx="1439863" cy="39703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</a:rPr>
              <a:t>составная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  <a:latin typeface="+mn-lt"/>
              </a:rPr>
              <a:t>НАИБОЛЕЕ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  <a:latin typeface="+mn-lt"/>
              </a:rPr>
              <a:t>(НАИМЕНЕЕ)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  <a:latin typeface="+mn-lt"/>
              </a:rPr>
              <a:t>САМЫЙ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самый</a:t>
            </a:r>
            <a:r>
              <a:rPr lang="ru-RU" i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красивый;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наиболее </a:t>
            </a:r>
            <a:r>
              <a:rPr lang="ru-RU" i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красивый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i="1" dirty="0"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«наиболее» не </a:t>
            </a:r>
            <a:r>
              <a:rPr lang="ru-RU" dirty="0" err="1">
                <a:latin typeface="+mn-lt"/>
              </a:rPr>
              <a:t>изм-ся</a:t>
            </a:r>
            <a:endParaRPr lang="ru-RU" dirty="0">
              <a:latin typeface="+mn-lt"/>
            </a:endParaRPr>
          </a:p>
        </p:txBody>
      </p:sp>
      <p:cxnSp>
        <p:nvCxnSpPr>
          <p:cNvPr id="10" name="Прямая со стрелкой 9"/>
          <p:cNvCxnSpPr>
            <a:stCxn id="5123" idx="2"/>
            <a:endCxn id="5" idx="0"/>
          </p:cNvCxnSpPr>
          <p:nvPr/>
        </p:nvCxnSpPr>
        <p:spPr>
          <a:xfrm flipH="1">
            <a:off x="958850" y="1638300"/>
            <a:ext cx="1273175" cy="6381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5123" idx="2"/>
            <a:endCxn id="6" idx="0"/>
          </p:cNvCxnSpPr>
          <p:nvPr/>
        </p:nvCxnSpPr>
        <p:spPr>
          <a:xfrm>
            <a:off x="2232025" y="1638300"/>
            <a:ext cx="863600" cy="6381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5124" idx="2"/>
            <a:endCxn id="7" idx="0"/>
          </p:cNvCxnSpPr>
          <p:nvPr/>
        </p:nvCxnSpPr>
        <p:spPr>
          <a:xfrm flipH="1">
            <a:off x="5508625" y="1638300"/>
            <a:ext cx="1403350" cy="6381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5124" idx="2"/>
            <a:endCxn id="8" idx="0"/>
          </p:cNvCxnSpPr>
          <p:nvPr/>
        </p:nvCxnSpPr>
        <p:spPr>
          <a:xfrm>
            <a:off x="6911975" y="1638300"/>
            <a:ext cx="1116013" cy="6381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33" name="TextBox 18"/>
          <p:cNvSpPr txBox="1">
            <a:spLocks noChangeArrowheads="1"/>
          </p:cNvSpPr>
          <p:nvPr/>
        </p:nvSpPr>
        <p:spPr bwMode="auto">
          <a:xfrm>
            <a:off x="5867400" y="2636838"/>
            <a:ext cx="16573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/>
              <a:t>(определение)</a:t>
            </a:r>
          </a:p>
        </p:txBody>
      </p:sp>
    </p:spTree>
    <p:extLst>
      <p:ext uri="{BB962C8B-B14F-4D97-AF65-F5344CB8AC3E}">
        <p14:creationId xmlns:p14="http://schemas.microsoft.com/office/powerpoint/2010/main" val="38244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7" y="260350"/>
            <a:ext cx="7654305" cy="1143000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sz="2400" b="1" u="sng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sz="2400" u="sng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Спишите</a:t>
            </a:r>
            <a:r>
              <a:rPr lang="ru-RU" altLang="ru-RU" sz="2400" u="sng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употребив прилагательные, данные в скобках, в простой форме сравнительной степени. </a:t>
            </a:r>
            <a:r>
              <a:rPr lang="ru-RU" altLang="ru-RU" sz="2400" b="1" u="sng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Образец: красивый – красивее.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772816"/>
            <a:ext cx="7962088" cy="4800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2700" dirty="0" smtClean="0"/>
              <a:t>   </a:t>
            </a:r>
            <a:r>
              <a:rPr lang="ru-RU" altLang="ru-RU" sz="2700" dirty="0" smtClean="0"/>
              <a:t>		</a:t>
            </a:r>
            <a:r>
              <a:rPr lang="ru-RU" altLang="ru-RU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altLang="ru-RU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детстве все было другим. (Яркий) было солнце, (сильный) запах полей, (громкий) был гром, (обильный) дожди и (высокий) трава. И (широкий) было человеческое сердце, (острый) горе, и в тысячу раз была (загадочный) земля, родная земля – самое великолепное, что нам дано для жизни.</a:t>
            </a:r>
          </a:p>
          <a:p>
            <a:pPr algn="r" eaLnBrk="1" hangingPunct="1">
              <a:buFont typeface="Wingdings" pitchFamily="2" charset="2"/>
              <a:buNone/>
            </a:pPr>
            <a:r>
              <a:rPr lang="ru-RU" altLang="ru-RU" sz="2700" b="1" i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ru-RU" altLang="ru-RU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По К</a:t>
            </a:r>
            <a:r>
              <a:rPr lang="ru-RU" altLang="ru-RU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Паустовскому</a:t>
            </a:r>
            <a:r>
              <a:rPr lang="ru-RU" altLang="ru-RU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3733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936104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Избегайте речевых ошибок!</a:t>
            </a:r>
            <a:endParaRPr lang="ru-RU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51236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	Произносите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правильно: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красИвее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свобОднее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спокОйнее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удОбнее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	Правильно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образуйте составные формы степеней сравнения: более умный, самый умный.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	Помните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! Нельзя 2 раза употреблять –ее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(более умнее).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	Самый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не сочетается с суффиксом –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айш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ейш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(самый умнейший).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http://secondgradecrew.pbworks.com/f/1314927369/reading_writing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24" y="5286388"/>
            <a:ext cx="651493" cy="938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400" b="1" u="sng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Образуйте, по возможности, от данных в скобках прилагательных сравнительную или превосходную степень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7" y="1628775"/>
            <a:ext cx="7654305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Роза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(красивый)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шиповника.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2.Ландыши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(пахучий), чем ромашка.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Левый берег реки (отлогий), чем правый.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Волга (полноводный) Оки.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Ложка (железная).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Мы преодолевали (трудные) перевалы, спускались в (глубокие) ущелья.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 летучих мышей (чуткий) слух, чем 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полевых мышей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048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936104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Домашнее задание </a:t>
            </a:r>
            <a:endParaRPr lang="ru-RU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5123656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султану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используя прилагательные 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сравнительной и превосходной  степени.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i="1" dirty="0" smtClean="0">
                <a:cs typeface="Times New Roman" pitchFamily="18" charset="0"/>
              </a:rPr>
              <a:t>.</a:t>
            </a:r>
            <a:endParaRPr lang="ru-RU" i="1" dirty="0">
              <a:cs typeface="Times New Roman" pitchFamily="18" charset="0"/>
            </a:endParaRPr>
          </a:p>
        </p:txBody>
      </p:sp>
      <p:pic>
        <p:nvPicPr>
          <p:cNvPr id="4" name="Рисунок 3" descr="http://www.atmr.ru/media/images/2013/07/783df44ede2b37aa35421200626a79c0_jpg_500x500_q8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69122" y="3284984"/>
            <a:ext cx="385765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0252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Рефлексия «Похвали себя и своих одноклассников».</a:t>
            </a:r>
            <a:endParaRPr lang="ru-RU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623100"/>
            <a:ext cx="7498080" cy="25202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Используя степени сравнения,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расскажите о себе и своих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одноклассников по поводы работы на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уроке.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http://secondgradecrew.pbworks.com/f/1314927369/reading_writing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4143380"/>
            <a:ext cx="214314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5244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929</TotalTime>
  <Words>230</Words>
  <Application>Microsoft Office PowerPoint</Application>
  <PresentationFormat>Экран 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Урок русского языка в 6 классе Степени сравнения имен прилагательных</vt:lpstr>
      <vt:lpstr>Формирование темы урока. Перед вами картинка. На ней три пушистых котенка.  Ребята, чем они отличаются друг от друга?</vt:lpstr>
      <vt:lpstr>Изучить  Научиться  Научиться   правильно употреблять </vt:lpstr>
      <vt:lpstr>Презентация PowerPoint</vt:lpstr>
      <vt:lpstr> Спишите, употребив прилагательные, данные в скобках, в простой форме сравнительной степени. Образец: красивый – красивее. </vt:lpstr>
      <vt:lpstr>Избегайте речевых ошибок!</vt:lpstr>
      <vt:lpstr>Образуйте, по возможности, от данных в скобках прилагательных сравнительную или превосходную степень</vt:lpstr>
      <vt:lpstr>Домашнее задание </vt:lpstr>
      <vt:lpstr>Рефлексия «Похвали себя и своих одноклассников».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Степени сравнения имен прилагательных</dc:title>
  <dc:creator>LEX-PEX.NET</dc:creator>
  <cp:lastModifiedBy>User</cp:lastModifiedBy>
  <cp:revision>125</cp:revision>
  <dcterms:created xsi:type="dcterms:W3CDTF">2014-01-13T18:32:24Z</dcterms:created>
  <dcterms:modified xsi:type="dcterms:W3CDTF">2015-10-26T07:06:04Z</dcterms:modified>
</cp:coreProperties>
</file>