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540"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bg>
      <p:bgRef idx="1001">
        <a:schemeClr val="bg1"/>
      </p:bgRef>
    </p:bg>
    <p:spTree>
      <p:nvGrpSpPr>
        <p:cNvPr id="1" name=""/>
        <p:cNvGrpSpPr/>
        <p:nvPr/>
      </p:nvGrpSpPr>
      <p:grpSpPr>
        <a:xfrm>
          <a:off x="0" y="0"/>
          <a:ext cx="0" cy="0"/>
          <a:chOff x="0" y="0"/>
          <a:chExt cx="0" cy="0"/>
        </a:xfrm>
      </p:grpSpPr>
      <p:sp>
        <p:nvSpPr>
          <p:cNvPr id="8" name="Заголовок 7"/>
          <p:cNvSpPr>
            <a:spLocks noGrp="1"/>
          </p:cNvSpPr>
          <p:nvPr>
            <p:ph type="ctrTitle"/>
          </p:nvPr>
        </p:nvSpPr>
        <p:spPr>
          <a:xfrm>
            <a:off x="2286000" y="3124200"/>
            <a:ext cx="6172200" cy="1894362"/>
          </a:xfrm>
        </p:spPr>
        <p:txBody>
          <a:bodyPr/>
          <a:lstStyle>
            <a:lvl1pPr>
              <a:defRPr b="1"/>
            </a:lvl1pPr>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28" name="Дата 27"/>
          <p:cNvSpPr>
            <a:spLocks noGrp="1"/>
          </p:cNvSpPr>
          <p:nvPr>
            <p:ph type="dt" sz="half" idx="10"/>
          </p:nvPr>
        </p:nvSpPr>
        <p:spPr bwMode="auto">
          <a:xfrm rot="5400000">
            <a:off x="7764621" y="1174097"/>
            <a:ext cx="2286000" cy="381000"/>
          </a:xfrm>
        </p:spPr>
        <p:txBody>
          <a:bodyPr/>
          <a:lstStyle/>
          <a:p>
            <a:fld id="{BA6FE172-3D9E-439F-AE9D-152691DE5494}" type="datetimeFigureOut">
              <a:rPr lang="ru-RU" smtClean="0"/>
              <a:t>07.02.2017</a:t>
            </a:fld>
            <a:endParaRPr lang="ru-RU"/>
          </a:p>
        </p:txBody>
      </p:sp>
      <p:sp>
        <p:nvSpPr>
          <p:cNvPr id="17" name="Нижний колонтитул 16"/>
          <p:cNvSpPr>
            <a:spLocks noGrp="1"/>
          </p:cNvSpPr>
          <p:nvPr>
            <p:ph type="ftr" sz="quarter" idx="11"/>
          </p:nvPr>
        </p:nvSpPr>
        <p:spPr bwMode="auto">
          <a:xfrm rot="5400000">
            <a:off x="7077269" y="4181669"/>
            <a:ext cx="3657600" cy="384048"/>
          </a:xfrm>
        </p:spPr>
        <p:txBody>
          <a:bodyPr/>
          <a:lstStyle/>
          <a:p>
            <a:endParaRPr lang="ru-RU"/>
          </a:p>
        </p:txBody>
      </p:sp>
      <p:sp>
        <p:nvSpPr>
          <p:cNvPr id="10" name="Прямоугольник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Прямоугольник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Прямоугольник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ая соединительная линия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Прямая соединительная линия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Прямая соединительная линия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Прямоугольник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Овал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Овал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Овал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Номер слайда 28"/>
          <p:cNvSpPr>
            <a:spLocks noGrp="1"/>
          </p:cNvSpPr>
          <p:nvPr>
            <p:ph type="sldNum" sz="quarter" idx="12"/>
          </p:nvPr>
        </p:nvSpPr>
        <p:spPr bwMode="auto">
          <a:xfrm>
            <a:off x="1325544" y="4928702"/>
            <a:ext cx="609600" cy="517524"/>
          </a:xfrm>
        </p:spPr>
        <p:txBody>
          <a:bodyPr/>
          <a:lstStyle/>
          <a:p>
            <a:fld id="{B14C4C4F-F67E-4640-903F-F36EB737A58F}" type="slidenum">
              <a:rPr lang="ru-RU" smtClean="0"/>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A6FE172-3D9E-439F-AE9D-152691DE5494}" type="datetimeFigureOut">
              <a:rPr lang="ru-RU" smtClean="0"/>
              <a:t>07.02.2017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4C4C4F-F67E-4640-903F-F36EB737A58F}"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6764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BA6FE172-3D9E-439F-AE9D-152691DE5494}" type="datetimeFigureOut">
              <a:rPr lang="ru-RU" smtClean="0"/>
              <a:t>07.02.2017</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4C4C4F-F67E-4640-903F-F36EB737A58F}"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8" name="Объект 7"/>
          <p:cNvSpPr>
            <a:spLocks noGrp="1"/>
          </p:cNvSpPr>
          <p:nvPr>
            <p:ph sz="quarter" idx="1"/>
          </p:nvPr>
        </p:nvSpPr>
        <p:spPr>
          <a:xfrm>
            <a:off x="457200" y="1600200"/>
            <a:ext cx="7467600" cy="4873752"/>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4"/>
          </p:nvPr>
        </p:nvSpPr>
        <p:spPr/>
        <p:txBody>
          <a:bodyPr rtlCol="0"/>
          <a:lstStyle/>
          <a:p>
            <a:fld id="{BA6FE172-3D9E-439F-AE9D-152691DE5494}" type="datetimeFigureOut">
              <a:rPr lang="ru-RU" smtClean="0"/>
              <a:t>07.02.2017</a:t>
            </a:fld>
            <a:endParaRPr lang="ru-RU"/>
          </a:p>
        </p:txBody>
      </p:sp>
      <p:sp>
        <p:nvSpPr>
          <p:cNvPr id="9" name="Номер слайда 8"/>
          <p:cNvSpPr>
            <a:spLocks noGrp="1"/>
          </p:cNvSpPr>
          <p:nvPr>
            <p:ph type="sldNum" sz="quarter" idx="15"/>
          </p:nvPr>
        </p:nvSpPr>
        <p:spPr/>
        <p:txBody>
          <a:bodyPr rtlCol="0"/>
          <a:lstStyle/>
          <a:p>
            <a:fld id="{B14C4C4F-F67E-4640-903F-F36EB737A58F}" type="slidenum">
              <a:rPr lang="ru-RU" smtClean="0"/>
              <a:t>‹#›</a:t>
            </a:fld>
            <a:endParaRPr lang="ru-RU"/>
          </a:p>
        </p:txBody>
      </p:sp>
      <p:sp>
        <p:nvSpPr>
          <p:cNvPr id="10" name="Нижний колонтитул 9"/>
          <p:cNvSpPr>
            <a:spLocks noGrp="1"/>
          </p:cNvSpPr>
          <p:nvPr>
            <p:ph type="ftr" sz="quarter" idx="16"/>
          </p:nvPr>
        </p:nvSpPr>
        <p:spPr/>
        <p:txBody>
          <a:bodyPr rtlCol="0"/>
          <a:lstStyle/>
          <a:p>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286000" y="2895600"/>
            <a:ext cx="6172200" cy="2053590"/>
          </a:xfrm>
        </p:spPr>
        <p:txBody>
          <a:bodyPr/>
          <a:lstStyle>
            <a:lvl1pPr algn="l">
              <a:buNone/>
              <a:defRPr sz="3000" b="1" cap="small" baseline="0"/>
            </a:lvl1pPr>
          </a:lstStyle>
          <a:p>
            <a:r>
              <a:rPr kumimoji="0" lang="ru-RU" smtClean="0"/>
              <a:t>Образец заголовка</a:t>
            </a:r>
            <a:endParaRPr kumimoji="0" lang="en-US"/>
          </a:p>
        </p:txBody>
      </p:sp>
      <p:sp>
        <p:nvSpPr>
          <p:cNvPr id="3" name="Текст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bwMode="auto">
          <a:xfrm rot="5400000">
            <a:off x="7763256" y="1170432"/>
            <a:ext cx="2286000" cy="381000"/>
          </a:xfrm>
        </p:spPr>
        <p:txBody>
          <a:bodyPr/>
          <a:lstStyle/>
          <a:p>
            <a:fld id="{BA6FE172-3D9E-439F-AE9D-152691DE5494}" type="datetimeFigureOut">
              <a:rPr lang="ru-RU" smtClean="0"/>
              <a:t>07.02.2017</a:t>
            </a:fld>
            <a:endParaRPr lang="ru-RU"/>
          </a:p>
        </p:txBody>
      </p:sp>
      <p:sp>
        <p:nvSpPr>
          <p:cNvPr id="5" name="Нижний колонтитул 4"/>
          <p:cNvSpPr>
            <a:spLocks noGrp="1"/>
          </p:cNvSpPr>
          <p:nvPr>
            <p:ph type="ftr" sz="quarter" idx="11"/>
          </p:nvPr>
        </p:nvSpPr>
        <p:spPr bwMode="auto">
          <a:xfrm rot="5400000">
            <a:off x="7077456" y="4178808"/>
            <a:ext cx="3657600" cy="384048"/>
          </a:xfrm>
        </p:spPr>
        <p:txBody>
          <a:bodyPr/>
          <a:lstStyle/>
          <a:p>
            <a:endParaRPr lang="ru-RU"/>
          </a:p>
        </p:txBody>
      </p:sp>
      <p:sp>
        <p:nvSpPr>
          <p:cNvPr id="9" name="Прямоугольник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Прямоугольник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оугольник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оугольник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Прямая соединительная линия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Прямая соединительная линия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Прямая соединительная линия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Прямая соединительная линия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Прямоугольник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Овал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Овал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Овал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Овал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Овал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Прямая соединительная линия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Номер слайда 5"/>
          <p:cNvSpPr>
            <a:spLocks noGrp="1"/>
          </p:cNvSpPr>
          <p:nvPr>
            <p:ph type="sldNum" sz="quarter" idx="12"/>
          </p:nvPr>
        </p:nvSpPr>
        <p:spPr bwMode="auto">
          <a:xfrm>
            <a:off x="1340616" y="4928702"/>
            <a:ext cx="609600" cy="517524"/>
          </a:xfrm>
        </p:spPr>
        <p:txBody>
          <a:bodyPr/>
          <a:lstStyle/>
          <a:p>
            <a:fld id="{B14C4C4F-F67E-4640-903F-F36EB737A58F}" type="slidenum">
              <a:rPr lang="ru-RU" smtClean="0"/>
              <a:t>‹#›</a:t>
            </a:fld>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p>
            <a:fld id="{BA6FE172-3D9E-439F-AE9D-152691DE5494}" type="datetimeFigureOut">
              <a:rPr lang="ru-RU" smtClean="0"/>
              <a:t>07.02.2017</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4C4C4F-F67E-4640-903F-F36EB737A58F}" type="slidenum">
              <a:rPr lang="ru-RU" smtClean="0"/>
              <a:t>‹#›</a:t>
            </a:fld>
            <a:endParaRPr lang="ru-RU"/>
          </a:p>
        </p:txBody>
      </p:sp>
      <p:sp>
        <p:nvSpPr>
          <p:cNvPr id="9" name="Объект 8"/>
          <p:cNvSpPr>
            <a:spLocks noGrp="1"/>
          </p:cNvSpPr>
          <p:nvPr>
            <p:ph sz="quarter" idx="1"/>
          </p:nvPr>
        </p:nvSpPr>
        <p:spPr>
          <a:xfrm>
            <a:off x="457200"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1" name="Объект 10"/>
          <p:cNvSpPr>
            <a:spLocks noGrp="1"/>
          </p:cNvSpPr>
          <p:nvPr>
            <p:ph sz="quarter" idx="2"/>
          </p:nvPr>
        </p:nvSpPr>
        <p:spPr>
          <a:xfrm>
            <a:off x="4270248" y="1600200"/>
            <a:ext cx="3657600" cy="45720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7543800" cy="1143000"/>
          </a:xfrm>
        </p:spPr>
        <p:txBody>
          <a:bodyPr anchor="b"/>
          <a:lstStyle>
            <a:lvl1pPr>
              <a:defRPr/>
            </a:lvl1pPr>
          </a:lstStyle>
          <a:p>
            <a:r>
              <a:rPr kumimoji="0" lang="ru-RU" smtClean="0"/>
              <a:t>Образец заголовка</a:t>
            </a:r>
            <a:endParaRPr kumimoji="0" lang="en-US"/>
          </a:p>
        </p:txBody>
      </p:sp>
      <p:sp>
        <p:nvSpPr>
          <p:cNvPr id="7" name="Дата 6"/>
          <p:cNvSpPr>
            <a:spLocks noGrp="1"/>
          </p:cNvSpPr>
          <p:nvPr>
            <p:ph type="dt" sz="half" idx="10"/>
          </p:nvPr>
        </p:nvSpPr>
        <p:spPr/>
        <p:txBody>
          <a:bodyPr/>
          <a:lstStyle/>
          <a:p>
            <a:fld id="{BA6FE172-3D9E-439F-AE9D-152691DE5494}" type="datetimeFigureOut">
              <a:rPr lang="ru-RU" smtClean="0"/>
              <a:t>07.02.2017</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4C4C4F-F67E-4640-903F-F36EB737A58F}" type="slidenum">
              <a:rPr lang="ru-RU" smtClean="0"/>
              <a:t>‹#›</a:t>
            </a:fld>
            <a:endParaRPr lang="ru-RU"/>
          </a:p>
        </p:txBody>
      </p:sp>
      <p:sp>
        <p:nvSpPr>
          <p:cNvPr id="11" name="Объект 10"/>
          <p:cNvSpPr>
            <a:spLocks noGrp="1"/>
          </p:cNvSpPr>
          <p:nvPr>
            <p:ph sz="quarter" idx="2"/>
          </p:nvPr>
        </p:nvSpPr>
        <p:spPr>
          <a:xfrm>
            <a:off x="457200"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Объект 12"/>
          <p:cNvSpPr>
            <a:spLocks noGrp="1"/>
          </p:cNvSpPr>
          <p:nvPr>
            <p:ph sz="quarter" idx="4"/>
          </p:nvPr>
        </p:nvSpPr>
        <p:spPr>
          <a:xfrm>
            <a:off x="4371975" y="2362200"/>
            <a:ext cx="3657600" cy="3886200"/>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2" name="Текст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
        <p:nvSpPr>
          <p:cNvPr id="14" name="Текст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ru-RU" smtClean="0"/>
              <a:t>Образец текста</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6" name="Дата 5"/>
          <p:cNvSpPr>
            <a:spLocks noGrp="1"/>
          </p:cNvSpPr>
          <p:nvPr>
            <p:ph type="dt" sz="half" idx="10"/>
          </p:nvPr>
        </p:nvSpPr>
        <p:spPr/>
        <p:txBody>
          <a:bodyPr rtlCol="0"/>
          <a:lstStyle/>
          <a:p>
            <a:fld id="{BA6FE172-3D9E-439F-AE9D-152691DE5494}" type="datetimeFigureOut">
              <a:rPr lang="ru-RU" smtClean="0"/>
              <a:t>07.02.2017</a:t>
            </a:fld>
            <a:endParaRPr lang="ru-RU"/>
          </a:p>
        </p:txBody>
      </p:sp>
      <p:sp>
        <p:nvSpPr>
          <p:cNvPr id="7" name="Номер слайда 6"/>
          <p:cNvSpPr>
            <a:spLocks noGrp="1"/>
          </p:cNvSpPr>
          <p:nvPr>
            <p:ph type="sldNum" sz="quarter" idx="11"/>
          </p:nvPr>
        </p:nvSpPr>
        <p:spPr/>
        <p:txBody>
          <a:bodyPr rtlCol="0"/>
          <a:lstStyle/>
          <a:p>
            <a:fld id="{B14C4C4F-F67E-4640-903F-F36EB737A58F}" type="slidenum">
              <a:rPr lang="ru-RU" smtClean="0"/>
              <a:t>‹#›</a:t>
            </a:fld>
            <a:endParaRPr lang="ru-RU"/>
          </a:p>
        </p:txBody>
      </p:sp>
      <p:sp>
        <p:nvSpPr>
          <p:cNvPr id="8" name="Нижний колонтитул 7"/>
          <p:cNvSpPr>
            <a:spLocks noGrp="1"/>
          </p:cNvSpPr>
          <p:nvPr>
            <p:ph type="ftr" sz="quarter" idx="12"/>
          </p:nvPr>
        </p:nvSpPr>
        <p:spPr/>
        <p:txBody>
          <a:bodyPr rtlCol="0"/>
          <a:lstStyle/>
          <a:p>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A6FE172-3D9E-439F-AE9D-152691DE5494}" type="datetimeFigureOut">
              <a:rPr lang="ru-RU" smtClean="0"/>
              <a:t>07.02.2017</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4C4C4F-F67E-4640-903F-F36EB737A58F}"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1"/>
      </p:bgRef>
    </p:bg>
    <p:spTree>
      <p:nvGrpSpPr>
        <p:cNvPr id="1" name=""/>
        <p:cNvGrpSpPr/>
        <p:nvPr/>
      </p:nvGrpSpPr>
      <p:grpSpPr>
        <a:xfrm>
          <a:off x="0" y="0"/>
          <a:ext cx="0" cy="0"/>
          <a:chOff x="0" y="0"/>
          <a:chExt cx="0" cy="0"/>
        </a:xfrm>
      </p:grpSpPr>
      <p:sp>
        <p:nvSpPr>
          <p:cNvPr id="10" name="Прямая соединительная линия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Заголовок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ru-RU" smtClean="0"/>
              <a:t>Образец заголовка</a:t>
            </a:r>
            <a:endParaRPr kumimoji="0" lang="en-US"/>
          </a:p>
        </p:txBody>
      </p:sp>
      <p:sp>
        <p:nvSpPr>
          <p:cNvPr id="3" name="Текст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8" name="Прямая соединительная линия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Прямая соединительная линия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Прямая соединительная линия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оугольник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Прямая соединительная линия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Овал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Объект 17"/>
          <p:cNvSpPr>
            <a:spLocks noGrp="1"/>
          </p:cNvSpPr>
          <p:nvPr>
            <p:ph sz="quarter" idx="1"/>
          </p:nvPr>
        </p:nvSpPr>
        <p:spPr>
          <a:xfrm>
            <a:off x="304800" y="274320"/>
            <a:ext cx="5638800" cy="6327648"/>
          </a:xfrm>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4"/>
          </p:nvPr>
        </p:nvSpPr>
        <p:spPr/>
        <p:txBody>
          <a:bodyPr rtlCol="0"/>
          <a:lstStyle/>
          <a:p>
            <a:fld id="{BA6FE172-3D9E-439F-AE9D-152691DE5494}" type="datetimeFigureOut">
              <a:rPr lang="ru-RU" smtClean="0"/>
              <a:t>07.02.2017</a:t>
            </a:fld>
            <a:endParaRPr lang="ru-RU"/>
          </a:p>
        </p:txBody>
      </p:sp>
      <p:sp>
        <p:nvSpPr>
          <p:cNvPr id="22" name="Номер слайда 21"/>
          <p:cNvSpPr>
            <a:spLocks noGrp="1"/>
          </p:cNvSpPr>
          <p:nvPr>
            <p:ph type="sldNum" sz="quarter" idx="15"/>
          </p:nvPr>
        </p:nvSpPr>
        <p:spPr/>
        <p:txBody>
          <a:bodyPr rtlCol="0"/>
          <a:lstStyle/>
          <a:p>
            <a:fld id="{B14C4C4F-F67E-4640-903F-F36EB737A58F}" type="slidenum">
              <a:rPr lang="ru-RU" smtClean="0"/>
              <a:t>‹#›</a:t>
            </a:fld>
            <a:endParaRPr lang="ru-RU"/>
          </a:p>
        </p:txBody>
      </p:sp>
      <p:sp>
        <p:nvSpPr>
          <p:cNvPr id="23" name="Нижний колонтитул 22"/>
          <p:cNvSpPr>
            <a:spLocks noGrp="1"/>
          </p:cNvSpPr>
          <p:nvPr>
            <p:ph type="ftr" sz="quarter" idx="16"/>
          </p:nvPr>
        </p:nvSpPr>
        <p:spPr/>
        <p:txBody>
          <a:bodyPr rtlCol="0"/>
          <a:lstStyle/>
          <a:p>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ая соединительная линия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Овал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Заголовок 1"/>
          <p:cNvSpPr>
            <a:spLocks noGrp="1"/>
          </p:cNvSpPr>
          <p:nvPr>
            <p:ph type="title"/>
          </p:nvPr>
        </p:nvSpPr>
        <p:spPr>
          <a:xfrm rot="5400000">
            <a:off x="3350133" y="3200400"/>
            <a:ext cx="6309360" cy="457200"/>
          </a:xfrm>
        </p:spPr>
        <p:txBody>
          <a:bodyPr anchor="b"/>
          <a:lstStyle>
            <a:lvl1pPr algn="l">
              <a:buNone/>
              <a:defRPr sz="2000" b="1"/>
            </a:lvl1pPr>
          </a:lstStyle>
          <a:p>
            <a:r>
              <a:rPr kumimoji="0" lang="ru-RU" smtClean="0"/>
              <a:t>Образец заголовка</a:t>
            </a:r>
            <a:endParaRPr kumimoji="0" lang="en-US"/>
          </a:p>
        </p:txBody>
      </p:sp>
      <p:sp>
        <p:nvSpPr>
          <p:cNvPr id="3" name="Рисунок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ru-RU" smtClean="0"/>
              <a:t>Вставка рисунка</a:t>
            </a:r>
            <a:endParaRPr kumimoji="0" lang="en-US" dirty="0"/>
          </a:p>
        </p:txBody>
      </p:sp>
      <p:sp>
        <p:nvSpPr>
          <p:cNvPr id="4" name="Текст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10" name="Прямая соединительная линия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Прямоугольник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Прямая соединительная линия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Прямая соединительная линия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Прямая соединительная линия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Дата 16"/>
          <p:cNvSpPr>
            <a:spLocks noGrp="1"/>
          </p:cNvSpPr>
          <p:nvPr>
            <p:ph type="dt" sz="half" idx="10"/>
          </p:nvPr>
        </p:nvSpPr>
        <p:spPr/>
        <p:txBody>
          <a:bodyPr rtlCol="0"/>
          <a:lstStyle/>
          <a:p>
            <a:fld id="{BA6FE172-3D9E-439F-AE9D-152691DE5494}" type="datetimeFigureOut">
              <a:rPr lang="ru-RU" smtClean="0"/>
              <a:t>07.02.2017</a:t>
            </a:fld>
            <a:endParaRPr lang="ru-RU"/>
          </a:p>
        </p:txBody>
      </p:sp>
      <p:sp>
        <p:nvSpPr>
          <p:cNvPr id="18" name="Номер слайда 17"/>
          <p:cNvSpPr>
            <a:spLocks noGrp="1"/>
          </p:cNvSpPr>
          <p:nvPr>
            <p:ph type="sldNum" sz="quarter" idx="11"/>
          </p:nvPr>
        </p:nvSpPr>
        <p:spPr/>
        <p:txBody>
          <a:bodyPr rtlCol="0"/>
          <a:lstStyle/>
          <a:p>
            <a:fld id="{B14C4C4F-F67E-4640-903F-F36EB737A58F}" type="slidenum">
              <a:rPr lang="ru-RU" smtClean="0"/>
              <a:t>‹#›</a:t>
            </a:fld>
            <a:endParaRPr lang="ru-RU"/>
          </a:p>
        </p:txBody>
      </p:sp>
      <p:sp>
        <p:nvSpPr>
          <p:cNvPr id="21" name="Нижний колонтитул 20"/>
          <p:cNvSpPr>
            <a:spLocks noGrp="1"/>
          </p:cNvSpPr>
          <p:nvPr>
            <p:ph type="ftr" sz="quarter" idx="12"/>
          </p:nvPr>
        </p:nvSpPr>
        <p:spPr/>
        <p:txBody>
          <a:bodyPr rtlCol="0"/>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Прямая соединительная линия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Заголовок 21"/>
          <p:cNvSpPr>
            <a:spLocks noGrp="1"/>
          </p:cNvSpPr>
          <p:nvPr>
            <p:ph type="title"/>
          </p:nvPr>
        </p:nvSpPr>
        <p:spPr>
          <a:xfrm>
            <a:off x="457200" y="274638"/>
            <a:ext cx="7467600" cy="1143000"/>
          </a:xfrm>
          <a:prstGeom prst="rect">
            <a:avLst/>
          </a:prstGeom>
        </p:spPr>
        <p:txBody>
          <a:bodyPr vert="horz" anchor="b">
            <a:normAutofit/>
          </a:bodyPr>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BA6FE172-3D9E-439F-AE9D-152691DE5494}" type="datetimeFigureOut">
              <a:rPr lang="ru-RU" smtClean="0"/>
              <a:t>07.02.2017</a:t>
            </a:fld>
            <a:endParaRPr lang="ru-RU"/>
          </a:p>
        </p:txBody>
      </p:sp>
      <p:sp>
        <p:nvSpPr>
          <p:cNvPr id="3" name="Нижний колонтитул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ru-RU"/>
          </a:p>
        </p:txBody>
      </p:sp>
      <p:sp>
        <p:nvSpPr>
          <p:cNvPr id="7" name="Прямая соединительная линия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Прямая соединительная линия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Прямоугольник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Прямая соединительная линия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Овал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Номер слайда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B14C4C4F-F67E-4640-903F-F36EB737A58F}"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lstStyle/>
          <a:p>
            <a:r>
              <a:rPr lang="ru-RU" dirty="0" smtClean="0"/>
              <a:t>Добрый день!</a:t>
            </a:r>
            <a:endParaRPr lang="ru-RU" dirty="0"/>
          </a:p>
        </p:txBody>
      </p:sp>
      <p:sp>
        <p:nvSpPr>
          <p:cNvPr id="3" name="Подзаголовок 2"/>
          <p:cNvSpPr>
            <a:spLocks noGrp="1"/>
          </p:cNvSpPr>
          <p:nvPr>
            <p:ph type="subTitle" idx="1"/>
          </p:nvPr>
        </p:nvSpPr>
        <p:spPr/>
        <p:txBody>
          <a:bodyPr/>
          <a:lstStyle/>
          <a:p>
            <a:endParaRPr lang="ru-RU"/>
          </a:p>
        </p:txBody>
      </p:sp>
    </p:spTree>
    <p:extLst>
      <p:ext uri="{BB962C8B-B14F-4D97-AF65-F5344CB8AC3E}">
        <p14:creationId xmlns:p14="http://schemas.microsoft.com/office/powerpoint/2010/main" val="32054557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476672"/>
            <a:ext cx="8043664" cy="994122"/>
          </a:xfrm>
        </p:spPr>
        <p:txBody>
          <a:bodyPr>
            <a:normAutofit fontScale="90000"/>
          </a:bodyPr>
          <a:lstStyle/>
          <a:p>
            <a:pPr marL="274320" lvl="0" indent="-274320" algn="just">
              <a:spcBef>
                <a:spcPts val="600"/>
              </a:spcBef>
            </a:pPr>
            <a:r>
              <a:rPr lang="ru-RU" sz="2200" cap="none" dirty="0" smtClean="0">
                <a:solidFill>
                  <a:prstClr val="black"/>
                </a:solidFill>
                <a:ea typeface="+mn-ea"/>
                <a:cs typeface="+mn-cs"/>
              </a:rPr>
              <a:t>	Среди </a:t>
            </a:r>
            <a:r>
              <a:rPr lang="ru-RU" sz="2200" cap="none" dirty="0">
                <a:solidFill>
                  <a:prstClr val="black"/>
                </a:solidFill>
                <a:ea typeface="+mn-ea"/>
                <a:cs typeface="+mn-cs"/>
              </a:rPr>
              <a:t>предложений 1-6 найдите сложное предложение с </a:t>
            </a:r>
            <a:r>
              <a:rPr lang="ru-RU" sz="2200" b="1" i="1" cap="none" dirty="0">
                <a:solidFill>
                  <a:prstClr val="black"/>
                </a:solidFill>
                <a:ea typeface="+mn-ea"/>
                <a:cs typeface="+mn-cs"/>
              </a:rPr>
              <a:t>бессоюзной</a:t>
            </a:r>
            <a:r>
              <a:rPr lang="ru-RU" sz="2200" cap="none" dirty="0">
                <a:solidFill>
                  <a:prstClr val="black"/>
                </a:solidFill>
                <a:ea typeface="+mn-ea"/>
                <a:cs typeface="+mn-cs"/>
              </a:rPr>
              <a:t> и </a:t>
            </a:r>
            <a:r>
              <a:rPr lang="ru-RU" sz="2200" b="1" i="1" cap="none" dirty="0">
                <a:solidFill>
                  <a:prstClr val="black"/>
                </a:solidFill>
                <a:ea typeface="+mn-ea"/>
                <a:cs typeface="+mn-cs"/>
              </a:rPr>
              <a:t>союзной подчинительной </a:t>
            </a:r>
            <a:r>
              <a:rPr lang="ru-RU" sz="2200" cap="none" dirty="0">
                <a:solidFill>
                  <a:prstClr val="black"/>
                </a:solidFill>
                <a:ea typeface="+mn-ea"/>
                <a:cs typeface="+mn-cs"/>
              </a:rPr>
              <a:t>связью между частями. Напишите номер этого предложения </a:t>
            </a:r>
            <a:r>
              <a:rPr lang="ru-RU" sz="1900" cap="none" dirty="0" smtClean="0">
                <a:solidFill>
                  <a:prstClr val="black"/>
                </a:solidFill>
                <a:ea typeface="+mn-ea"/>
                <a:cs typeface="+mn-cs"/>
              </a:rPr>
              <a:t>	</a:t>
            </a:r>
            <a:endParaRPr lang="ru-RU" sz="2200" dirty="0"/>
          </a:p>
        </p:txBody>
      </p:sp>
      <p:sp>
        <p:nvSpPr>
          <p:cNvPr id="3" name="Объект 2"/>
          <p:cNvSpPr>
            <a:spLocks noGrp="1"/>
          </p:cNvSpPr>
          <p:nvPr>
            <p:ph sz="quarter" idx="1"/>
          </p:nvPr>
        </p:nvSpPr>
        <p:spPr>
          <a:xfrm>
            <a:off x="467544" y="1340768"/>
            <a:ext cx="8435280" cy="4989168"/>
          </a:xfrm>
        </p:spPr>
        <p:txBody>
          <a:bodyPr>
            <a:normAutofit lnSpcReduction="10000"/>
          </a:bodyPr>
          <a:lstStyle/>
          <a:p>
            <a:pPr marL="0" indent="0">
              <a:buNone/>
            </a:pPr>
            <a:endParaRPr lang="ru-RU" dirty="0"/>
          </a:p>
          <a:p>
            <a:pPr algn="just"/>
            <a:r>
              <a:rPr lang="ru-RU" dirty="0"/>
              <a:t>(1) Наступала любимая всеми </a:t>
            </a:r>
            <a:r>
              <a:rPr lang="ru-RU" dirty="0" err="1"/>
              <a:t>архангелогородцами</a:t>
            </a:r>
            <a:r>
              <a:rPr lang="ru-RU" dirty="0"/>
              <a:t> белая ночь. (2) Солнце опустилось за горизонт, оставив над собой широкую полосу заката. (3) Было светло как днём, но это был какой-то особый, не дневной свет. (4) С одного из пароходов доносилась тихая музыка...</a:t>
            </a:r>
          </a:p>
          <a:p>
            <a:pPr algn="just"/>
            <a:r>
              <a:rPr lang="ru-RU" dirty="0"/>
              <a:t>(5) Раньше в эту пору набережная была заполнена молодёжью, много было и пожилых людей, которым не давала спать белая ночь. (6) Теперь только несколько парочек гуляло вдоль крутого берегового откоса, да иногда проходили патрульные солдаты и краснофлотцы. (</a:t>
            </a:r>
            <a:r>
              <a:rPr lang="ru-RU" dirty="0" err="1"/>
              <a:t>Вурдов</a:t>
            </a:r>
            <a:r>
              <a:rPr lang="ru-RU" dirty="0"/>
              <a:t> Н.)</a:t>
            </a:r>
          </a:p>
          <a:p>
            <a:pPr algn="just"/>
            <a:endParaRPr lang="ru-RU" dirty="0"/>
          </a:p>
        </p:txBody>
      </p:sp>
    </p:spTree>
    <p:extLst>
      <p:ext uri="{BB962C8B-B14F-4D97-AF65-F5344CB8AC3E}">
        <p14:creationId xmlns:p14="http://schemas.microsoft.com/office/powerpoint/2010/main" val="271616300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95536" y="1556792"/>
            <a:ext cx="8280920" cy="562074"/>
          </a:xfrm>
        </p:spPr>
        <p:txBody>
          <a:bodyPr>
            <a:normAutofit fontScale="90000"/>
          </a:bodyPr>
          <a:lstStyle/>
          <a:p>
            <a:pPr marL="274320" lvl="0" indent="-274320" algn="just">
              <a:spcBef>
                <a:spcPts val="600"/>
              </a:spcBef>
            </a:pPr>
            <a:r>
              <a:rPr lang="ru-RU" sz="2000" cap="none" dirty="0" smtClean="0">
                <a:solidFill>
                  <a:prstClr val="black"/>
                </a:solidFill>
                <a:ea typeface="+mn-ea"/>
                <a:cs typeface="+mn-cs"/>
              </a:rPr>
              <a:t>		</a:t>
            </a:r>
            <a:r>
              <a:rPr lang="ru-RU" sz="2200" cap="none" dirty="0" smtClean="0">
                <a:solidFill>
                  <a:prstClr val="black"/>
                </a:solidFill>
                <a:ea typeface="+mn-ea"/>
                <a:cs typeface="+mn-cs"/>
              </a:rPr>
              <a:t>Среди </a:t>
            </a:r>
            <a:r>
              <a:rPr lang="ru-RU" sz="2200" cap="none" dirty="0">
                <a:solidFill>
                  <a:prstClr val="black"/>
                </a:solidFill>
                <a:ea typeface="+mn-ea"/>
                <a:cs typeface="+mn-cs"/>
              </a:rPr>
              <a:t>предложений 1-7 найдите сложное предложение с </a:t>
            </a:r>
            <a:r>
              <a:rPr lang="ru-RU" sz="2200" b="1" i="1" cap="none" dirty="0">
                <a:solidFill>
                  <a:prstClr val="black"/>
                </a:solidFill>
                <a:ea typeface="+mn-ea"/>
                <a:cs typeface="+mn-cs"/>
              </a:rPr>
              <a:t>бессоюзной </a:t>
            </a:r>
            <a:r>
              <a:rPr lang="ru-RU" sz="2200" cap="none" dirty="0">
                <a:solidFill>
                  <a:prstClr val="black"/>
                </a:solidFill>
                <a:ea typeface="+mn-ea"/>
                <a:cs typeface="+mn-cs"/>
              </a:rPr>
              <a:t>и </a:t>
            </a:r>
            <a:r>
              <a:rPr lang="ru-RU" sz="2200" b="1" i="1" cap="none" dirty="0">
                <a:solidFill>
                  <a:prstClr val="black"/>
                </a:solidFill>
                <a:ea typeface="+mn-ea"/>
                <a:cs typeface="+mn-cs"/>
              </a:rPr>
              <a:t>союзной сочинительной </a:t>
            </a:r>
            <a:r>
              <a:rPr lang="ru-RU" sz="2200" cap="none" dirty="0">
                <a:solidFill>
                  <a:prstClr val="black"/>
                </a:solidFill>
                <a:ea typeface="+mn-ea"/>
                <a:cs typeface="+mn-cs"/>
              </a:rPr>
              <a:t>связью между частями. Напишите номер этого предложения.</a:t>
            </a:r>
            <a:br>
              <a:rPr lang="ru-RU" sz="2200" cap="none" dirty="0">
                <a:solidFill>
                  <a:prstClr val="black"/>
                </a:solidFill>
                <a:ea typeface="+mn-ea"/>
                <a:cs typeface="+mn-cs"/>
              </a:rPr>
            </a:br>
            <a:r>
              <a:rPr lang="ru-RU" sz="2200" cap="none" dirty="0">
                <a:solidFill>
                  <a:prstClr val="black"/>
                </a:solidFill>
                <a:ea typeface="+mn-ea"/>
                <a:cs typeface="+mn-cs"/>
              </a:rPr>
              <a:t/>
            </a:r>
            <a:br>
              <a:rPr lang="ru-RU" sz="2200" cap="none" dirty="0">
                <a:solidFill>
                  <a:prstClr val="black"/>
                </a:solidFill>
                <a:ea typeface="+mn-ea"/>
                <a:cs typeface="+mn-cs"/>
              </a:rPr>
            </a:br>
            <a:endParaRPr lang="ru-RU" sz="2200" dirty="0"/>
          </a:p>
        </p:txBody>
      </p:sp>
      <p:sp>
        <p:nvSpPr>
          <p:cNvPr id="3" name="Объект 2"/>
          <p:cNvSpPr>
            <a:spLocks noGrp="1"/>
          </p:cNvSpPr>
          <p:nvPr>
            <p:ph sz="quarter" idx="1"/>
          </p:nvPr>
        </p:nvSpPr>
        <p:spPr>
          <a:xfrm>
            <a:off x="457200" y="1600200"/>
            <a:ext cx="8291264" cy="4925144"/>
          </a:xfrm>
        </p:spPr>
        <p:txBody>
          <a:bodyPr>
            <a:normAutofit/>
          </a:bodyPr>
          <a:lstStyle/>
          <a:p>
            <a:pPr algn="just"/>
            <a:r>
              <a:rPr lang="ru-RU" smtClean="0"/>
              <a:t>           (</a:t>
            </a:r>
            <a:r>
              <a:rPr lang="ru-RU" dirty="0"/>
              <a:t>1) Дни стоят тёплые. (2) В воздухе разлита весенняя прохлада. (3) Величава и спокойна тайга, но это только кажущееся спокойствие: внутри каждого дерева, каждого кустика идет огромная работа. (4) День и ночь корни </a:t>
            </a:r>
            <a:r>
              <a:rPr lang="ru-RU" dirty="0" smtClean="0"/>
              <a:t>всем</a:t>
            </a:r>
          </a:p>
          <a:p>
            <a:pPr algn="just"/>
            <a:r>
              <a:rPr lang="ru-RU" dirty="0" smtClean="0"/>
              <a:t>и </a:t>
            </a:r>
            <a:r>
              <a:rPr lang="ru-RU" dirty="0"/>
              <a:t>своими мочками сосут влагу из земли, обильно напоенной недавно стаявшим снегом. (5) Уже распушились белоснежные барашки на тальниках, пожелтели сережки на ольхах, хотя корни лежат еще под снегом. (6) На крошечных лужайках пока нет зелени, цветов, но и тут идёт неутомимая деятельность. (7) Хорошо в эти майские дни в тайге! (Федосеев Г.)</a:t>
            </a:r>
          </a:p>
          <a:p>
            <a:endParaRPr lang="ru-RU" dirty="0"/>
          </a:p>
        </p:txBody>
      </p:sp>
    </p:spTree>
    <p:extLst>
      <p:ext uri="{BB962C8B-B14F-4D97-AF65-F5344CB8AC3E}">
        <p14:creationId xmlns:p14="http://schemas.microsoft.com/office/powerpoint/2010/main" val="7276178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260648"/>
            <a:ext cx="7632848" cy="2002234"/>
          </a:xfrm>
        </p:spPr>
        <p:txBody>
          <a:bodyPr>
            <a:normAutofit/>
          </a:bodyPr>
          <a:lstStyle/>
          <a:p>
            <a:pPr marL="274320" lvl="0" indent="-274320">
              <a:spcBef>
                <a:spcPts val="600"/>
              </a:spcBef>
            </a:pPr>
            <a:r>
              <a:rPr lang="ru-RU" sz="2000" cap="none" dirty="0" smtClean="0">
                <a:solidFill>
                  <a:prstClr val="black"/>
                </a:solidFill>
                <a:ea typeface="+mn-ea"/>
                <a:cs typeface="+mn-cs"/>
              </a:rPr>
              <a:t>	Среди </a:t>
            </a:r>
            <a:r>
              <a:rPr lang="ru-RU" sz="2000" cap="none" dirty="0">
                <a:solidFill>
                  <a:prstClr val="black"/>
                </a:solidFill>
                <a:ea typeface="+mn-ea"/>
                <a:cs typeface="+mn-cs"/>
              </a:rPr>
              <a:t>предложений 1-6 найдите сложное предложение с </a:t>
            </a:r>
            <a:r>
              <a:rPr lang="ru-RU" sz="2000" b="1" i="1" cap="none" dirty="0">
                <a:solidFill>
                  <a:prstClr val="black"/>
                </a:solidFill>
                <a:ea typeface="+mn-ea"/>
                <a:cs typeface="+mn-cs"/>
              </a:rPr>
              <a:t>бессоюзной</a:t>
            </a:r>
            <a:r>
              <a:rPr lang="ru-RU" sz="2000" cap="none" dirty="0">
                <a:solidFill>
                  <a:prstClr val="black"/>
                </a:solidFill>
                <a:ea typeface="+mn-ea"/>
                <a:cs typeface="+mn-cs"/>
              </a:rPr>
              <a:t> и </a:t>
            </a:r>
            <a:r>
              <a:rPr lang="ru-RU" sz="2000" b="1" i="1" cap="none" dirty="0">
                <a:solidFill>
                  <a:prstClr val="black"/>
                </a:solidFill>
                <a:ea typeface="+mn-ea"/>
                <a:cs typeface="+mn-cs"/>
              </a:rPr>
              <a:t>союзной сочинительной </a:t>
            </a:r>
            <a:r>
              <a:rPr lang="ru-RU" sz="2000" cap="none" dirty="0">
                <a:solidFill>
                  <a:prstClr val="black"/>
                </a:solidFill>
                <a:ea typeface="+mn-ea"/>
                <a:cs typeface="+mn-cs"/>
              </a:rPr>
              <a:t>связью между частями. Напишите номер этого предложения.</a:t>
            </a:r>
            <a:br>
              <a:rPr lang="ru-RU" sz="2000" cap="none" dirty="0">
                <a:solidFill>
                  <a:prstClr val="black"/>
                </a:solidFill>
                <a:ea typeface="+mn-ea"/>
                <a:cs typeface="+mn-cs"/>
              </a:rPr>
            </a:br>
            <a:r>
              <a:rPr lang="ru-RU" sz="2000" cap="none" dirty="0">
                <a:solidFill>
                  <a:prstClr val="black"/>
                </a:solidFill>
                <a:ea typeface="+mn-ea"/>
                <a:cs typeface="+mn-cs"/>
              </a:rPr>
              <a:t/>
            </a:r>
            <a:br>
              <a:rPr lang="ru-RU" sz="2000" cap="none" dirty="0">
                <a:solidFill>
                  <a:prstClr val="black"/>
                </a:solidFill>
                <a:ea typeface="+mn-ea"/>
                <a:cs typeface="+mn-cs"/>
              </a:rPr>
            </a:br>
            <a:endParaRPr lang="ru-RU" dirty="0"/>
          </a:p>
        </p:txBody>
      </p:sp>
      <p:sp>
        <p:nvSpPr>
          <p:cNvPr id="3" name="Объект 2"/>
          <p:cNvSpPr>
            <a:spLocks noGrp="1"/>
          </p:cNvSpPr>
          <p:nvPr>
            <p:ph sz="quarter" idx="1"/>
          </p:nvPr>
        </p:nvSpPr>
        <p:spPr>
          <a:xfrm>
            <a:off x="457200" y="1556792"/>
            <a:ext cx="8075240" cy="4917160"/>
          </a:xfrm>
        </p:spPr>
        <p:txBody>
          <a:bodyPr>
            <a:normAutofit lnSpcReduction="10000"/>
          </a:bodyPr>
          <a:lstStyle/>
          <a:p>
            <a:pPr algn="just"/>
            <a:r>
              <a:rPr lang="ru-RU" dirty="0" smtClean="0"/>
              <a:t>(</a:t>
            </a:r>
            <a:r>
              <a:rPr lang="ru-RU" dirty="0"/>
              <a:t>1) Одевшись и накинув на плечи пальто, генерал вышел в сад, примыкавший к дому. (2) Начинало светать; безлиственные низкие яблони с искривленными ветвями толпились в посеревшем воздухе. (3) Командующий медленно прошёл по размокшей тропе к невысокому заборчику. (4) Сад был расположен на краю возвышенности, и отсюда смутно виднелась огибавшая ее полузатопленная дорога, — три тягача тащились там, волоча тяжёлые </a:t>
            </a:r>
            <a:r>
              <a:rPr lang="ru-RU" dirty="0" err="1"/>
              <a:t>длинностволые</a:t>
            </a:r>
            <a:r>
              <a:rPr lang="ru-RU" dirty="0"/>
              <a:t> пушки. (5) Командующий — высокий, тучный, в просторном пальто — смотрел сверху. (6) Машины ревели, задыхаясь, и малиновый огонь рвался из выхлопной трубы. (Берёзко Г</a:t>
            </a:r>
            <a:r>
              <a:rPr lang="ru-RU" dirty="0" smtClean="0"/>
              <a:t>.)</a:t>
            </a:r>
          </a:p>
          <a:p>
            <a:pPr algn="just"/>
            <a:endParaRPr lang="ru-RU" dirty="0"/>
          </a:p>
          <a:p>
            <a:endParaRPr lang="ru-RU" dirty="0"/>
          </a:p>
        </p:txBody>
      </p:sp>
    </p:spTree>
    <p:extLst>
      <p:ext uri="{BB962C8B-B14F-4D97-AF65-F5344CB8AC3E}">
        <p14:creationId xmlns:p14="http://schemas.microsoft.com/office/powerpoint/2010/main" val="2001588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55576" y="764704"/>
            <a:ext cx="7827640" cy="1143000"/>
          </a:xfrm>
        </p:spPr>
        <p:txBody>
          <a:bodyPr>
            <a:normAutofit fontScale="90000"/>
          </a:bodyPr>
          <a:lstStyle/>
          <a:p>
            <a:pPr marL="274320" lvl="0" indent="-274320">
              <a:spcBef>
                <a:spcPts val="600"/>
              </a:spcBef>
            </a:pPr>
            <a:r>
              <a:rPr lang="ru-RU" sz="2200" cap="none" dirty="0" smtClean="0">
                <a:solidFill>
                  <a:prstClr val="black"/>
                </a:solidFill>
                <a:ea typeface="+mn-ea"/>
                <a:cs typeface="+mn-cs"/>
              </a:rPr>
              <a:t>		Среди </a:t>
            </a:r>
            <a:r>
              <a:rPr lang="ru-RU" sz="2200" cap="none" dirty="0">
                <a:solidFill>
                  <a:prstClr val="black"/>
                </a:solidFill>
                <a:ea typeface="+mn-ea"/>
                <a:cs typeface="+mn-cs"/>
              </a:rPr>
              <a:t>предложений 1-5 найдите сложное предложение с </a:t>
            </a:r>
            <a:r>
              <a:rPr lang="ru-RU" sz="2200" b="1" i="1" cap="none" dirty="0">
                <a:solidFill>
                  <a:prstClr val="black"/>
                </a:solidFill>
                <a:ea typeface="+mn-ea"/>
                <a:cs typeface="+mn-cs"/>
              </a:rPr>
              <a:t>бессоюзной</a:t>
            </a:r>
            <a:r>
              <a:rPr lang="ru-RU" sz="2200" cap="none" dirty="0">
                <a:solidFill>
                  <a:prstClr val="black"/>
                </a:solidFill>
                <a:ea typeface="+mn-ea"/>
                <a:cs typeface="+mn-cs"/>
              </a:rPr>
              <a:t> и </a:t>
            </a:r>
            <a:r>
              <a:rPr lang="ru-RU" sz="2200" b="1" i="1" cap="none" dirty="0">
                <a:solidFill>
                  <a:prstClr val="black"/>
                </a:solidFill>
                <a:ea typeface="+mn-ea"/>
                <a:cs typeface="+mn-cs"/>
              </a:rPr>
              <a:t>союзной сочинительной </a:t>
            </a:r>
            <a:r>
              <a:rPr lang="ru-RU" sz="2200" cap="none" dirty="0">
                <a:solidFill>
                  <a:prstClr val="black"/>
                </a:solidFill>
                <a:ea typeface="+mn-ea"/>
                <a:cs typeface="+mn-cs"/>
              </a:rPr>
              <a:t>и </a:t>
            </a:r>
            <a:r>
              <a:rPr lang="ru-RU" sz="2200" b="1" i="1" cap="none" dirty="0">
                <a:solidFill>
                  <a:prstClr val="black"/>
                </a:solidFill>
                <a:ea typeface="+mn-ea"/>
                <a:cs typeface="+mn-cs"/>
              </a:rPr>
              <a:t>подчинительной</a:t>
            </a:r>
            <a:r>
              <a:rPr lang="ru-RU" sz="2200" cap="none" dirty="0">
                <a:solidFill>
                  <a:prstClr val="black"/>
                </a:solidFill>
                <a:ea typeface="+mn-ea"/>
                <a:cs typeface="+mn-cs"/>
              </a:rPr>
              <a:t> связью между частями. Напишите номер этого предложения.</a:t>
            </a:r>
            <a:br>
              <a:rPr lang="ru-RU" sz="2200" cap="none" dirty="0">
                <a:solidFill>
                  <a:prstClr val="black"/>
                </a:solidFill>
                <a:ea typeface="+mn-ea"/>
                <a:cs typeface="+mn-cs"/>
              </a:rPr>
            </a:br>
            <a:endParaRPr lang="ru-RU" sz="2200" cap="none" dirty="0">
              <a:solidFill>
                <a:prstClr val="black"/>
              </a:solidFill>
              <a:ea typeface="+mn-ea"/>
              <a:cs typeface="+mn-cs"/>
            </a:endParaRPr>
          </a:p>
        </p:txBody>
      </p:sp>
      <p:sp>
        <p:nvSpPr>
          <p:cNvPr id="3" name="Объект 2"/>
          <p:cNvSpPr>
            <a:spLocks noGrp="1"/>
          </p:cNvSpPr>
          <p:nvPr>
            <p:ph sz="quarter" idx="1"/>
          </p:nvPr>
        </p:nvSpPr>
        <p:spPr>
          <a:xfrm>
            <a:off x="457200" y="1600200"/>
            <a:ext cx="8363272" cy="4925144"/>
          </a:xfrm>
        </p:spPr>
        <p:txBody>
          <a:bodyPr>
            <a:normAutofit/>
          </a:bodyPr>
          <a:lstStyle/>
          <a:p>
            <a:r>
              <a:rPr lang="ru-RU" dirty="0" smtClean="0"/>
              <a:t>(</a:t>
            </a:r>
            <a:r>
              <a:rPr lang="ru-RU" dirty="0"/>
              <a:t>1) На мостике стояли капитан Замятин, начальник экспедиции и несколько человек из команды. (2) С напряженными, сосредоточенными лицами они глядели на море и небо. (3) Все понимали, что суда проходят теперь особенно опасный участок Баренцева моря: в любую минуту может вынырнуть из глубины перископ подводной лодки, а в небе появиться фашистский самолет. (4) Собранность моряков передалась ребятам: все стали сдержаннее, серьёзнее. (5) Десятки глаз следили за поверхностью беспокойного моря, за серыми, быстро бегущими облаками. (</a:t>
            </a:r>
            <a:r>
              <a:rPr lang="ru-RU" dirty="0" err="1"/>
              <a:t>Вурдов</a:t>
            </a:r>
            <a:r>
              <a:rPr lang="ru-RU" dirty="0"/>
              <a:t> Н</a:t>
            </a:r>
            <a:r>
              <a:rPr lang="ru-RU" dirty="0" smtClean="0"/>
              <a:t>.)</a:t>
            </a:r>
          </a:p>
          <a:p>
            <a:endParaRPr lang="ru-RU" dirty="0"/>
          </a:p>
          <a:p>
            <a:endParaRPr lang="ru-RU" dirty="0" smtClean="0"/>
          </a:p>
          <a:p>
            <a:endParaRPr lang="ru-RU" dirty="0"/>
          </a:p>
          <a:p>
            <a:endParaRPr lang="ru-RU" dirty="0"/>
          </a:p>
        </p:txBody>
      </p:sp>
    </p:spTree>
    <p:extLst>
      <p:ext uri="{BB962C8B-B14F-4D97-AF65-F5344CB8AC3E}">
        <p14:creationId xmlns:p14="http://schemas.microsoft.com/office/powerpoint/2010/main" val="297316782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Домашнее задание</a:t>
            </a:r>
            <a:endParaRPr lang="ru-RU" dirty="0"/>
          </a:p>
        </p:txBody>
      </p:sp>
      <p:sp>
        <p:nvSpPr>
          <p:cNvPr id="3" name="Объект 2"/>
          <p:cNvSpPr>
            <a:spLocks noGrp="1"/>
          </p:cNvSpPr>
          <p:nvPr>
            <p:ph sz="quarter" idx="1"/>
          </p:nvPr>
        </p:nvSpPr>
        <p:spPr/>
        <p:txBody>
          <a:bodyPr/>
          <a:lstStyle/>
          <a:p>
            <a:pPr marL="0" indent="0">
              <a:buNone/>
            </a:pPr>
            <a:r>
              <a:rPr lang="ru-RU" dirty="0"/>
              <a:t> </a:t>
            </a:r>
            <a:r>
              <a:rPr lang="ru-RU" dirty="0" smtClean="0"/>
              <a:t>Карточка:</a:t>
            </a:r>
          </a:p>
          <a:p>
            <a:pPr marL="457200" indent="-457200">
              <a:buAutoNum type="arabicPeriod"/>
            </a:pPr>
            <a:r>
              <a:rPr lang="ru-RU" dirty="0" smtClean="0"/>
              <a:t>Упражнение 209 с заданиями;					либо</a:t>
            </a:r>
          </a:p>
          <a:p>
            <a:pPr marL="457200" indent="-457200">
              <a:buAutoNum type="arabicPeriod"/>
            </a:pPr>
            <a:r>
              <a:rPr lang="ru-RU" dirty="0" smtClean="0"/>
              <a:t>Найти и выписать из произведений художественной литературы восемь предложений с различными видами связи, построить  их схемы.</a:t>
            </a:r>
          </a:p>
          <a:p>
            <a:endParaRPr lang="ru-RU" dirty="0" smtClean="0"/>
          </a:p>
          <a:p>
            <a:r>
              <a:rPr lang="ru-RU" dirty="0" smtClean="0"/>
              <a:t>Теория на с.141-142</a:t>
            </a:r>
            <a:endParaRPr lang="ru-RU" dirty="0"/>
          </a:p>
        </p:txBody>
      </p:sp>
    </p:spTree>
    <p:extLst>
      <p:ext uri="{BB962C8B-B14F-4D97-AF65-F5344CB8AC3E}">
        <p14:creationId xmlns:p14="http://schemas.microsoft.com/office/powerpoint/2010/main" val="13514549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99592" y="2924944"/>
            <a:ext cx="7467600" cy="562075"/>
          </a:xfrm>
        </p:spPr>
        <p:txBody>
          <a:bodyPr/>
          <a:lstStyle/>
          <a:p>
            <a:r>
              <a:rPr lang="ru-RU" dirty="0" smtClean="0"/>
              <a:t>	Благодарю за внимание!</a:t>
            </a:r>
            <a:endParaRPr lang="ru-RU" dirty="0"/>
          </a:p>
        </p:txBody>
      </p:sp>
      <p:sp>
        <p:nvSpPr>
          <p:cNvPr id="3" name="Объект 2"/>
          <p:cNvSpPr>
            <a:spLocks noGrp="1"/>
          </p:cNvSpPr>
          <p:nvPr>
            <p:ph sz="quarter" idx="1"/>
          </p:nvPr>
        </p:nvSpPr>
        <p:spPr/>
        <p:txBody>
          <a:bodyPr/>
          <a:lstStyle/>
          <a:p>
            <a:pPr lvl="2"/>
            <a:endParaRPr lang="ru-RU" dirty="0"/>
          </a:p>
        </p:txBody>
      </p:sp>
    </p:spTree>
    <p:extLst>
      <p:ext uri="{BB962C8B-B14F-4D97-AF65-F5344CB8AC3E}">
        <p14:creationId xmlns:p14="http://schemas.microsoft.com/office/powerpoint/2010/main" val="472109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Разминка</a:t>
            </a:r>
            <a:endParaRPr lang="ru-RU" dirty="0"/>
          </a:p>
        </p:txBody>
      </p:sp>
      <p:sp>
        <p:nvSpPr>
          <p:cNvPr id="3" name="Объект 2"/>
          <p:cNvSpPr>
            <a:spLocks noGrp="1"/>
          </p:cNvSpPr>
          <p:nvPr>
            <p:ph sz="quarter" idx="1"/>
          </p:nvPr>
        </p:nvSpPr>
        <p:spPr/>
        <p:txBody>
          <a:bodyPr/>
          <a:lstStyle/>
          <a:p>
            <a:r>
              <a:rPr lang="ru-RU" dirty="0" smtClean="0"/>
              <a:t>Задание 1. Замените словосочетания </a:t>
            </a:r>
            <a:r>
              <a:rPr lang="ru-RU" i="1" dirty="0" smtClean="0"/>
              <a:t>вечернее платье, кирпичная стена, характерные черты</a:t>
            </a:r>
            <a:r>
              <a:rPr lang="ru-RU" dirty="0" smtClean="0"/>
              <a:t>, построенные на основе согласования, синонимичными словосочетаниями со связью управление.</a:t>
            </a:r>
          </a:p>
          <a:p>
            <a:endParaRPr lang="ru-RU" dirty="0"/>
          </a:p>
          <a:p>
            <a:r>
              <a:rPr lang="ru-RU" dirty="0" smtClean="0"/>
              <a:t>Задание 2. Найдите слова, в которых написание приставки зависит от глухости-звонкости последующего согласного: </a:t>
            </a:r>
            <a:r>
              <a:rPr lang="ru-RU" i="1" dirty="0" smtClean="0"/>
              <a:t>сбежать, рассказать, поднять, бездонный, всходить.</a:t>
            </a:r>
            <a:endParaRPr lang="ru-RU" i="1" dirty="0"/>
          </a:p>
        </p:txBody>
      </p:sp>
    </p:spTree>
    <p:extLst>
      <p:ext uri="{BB962C8B-B14F-4D97-AF65-F5344CB8AC3E}">
        <p14:creationId xmlns:p14="http://schemas.microsoft.com/office/powerpoint/2010/main" val="11639760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7467600" cy="634082"/>
          </a:xfrm>
        </p:spPr>
        <p:txBody>
          <a:bodyPr/>
          <a:lstStyle/>
          <a:p>
            <a:r>
              <a:rPr lang="ru-RU" dirty="0" smtClean="0"/>
              <a:t>Работа с текстом</a:t>
            </a:r>
            <a:endParaRPr lang="ru-RU" dirty="0"/>
          </a:p>
        </p:txBody>
      </p:sp>
      <p:sp>
        <p:nvSpPr>
          <p:cNvPr id="3" name="Объект 2"/>
          <p:cNvSpPr>
            <a:spLocks noGrp="1"/>
          </p:cNvSpPr>
          <p:nvPr>
            <p:ph sz="quarter" idx="1"/>
          </p:nvPr>
        </p:nvSpPr>
        <p:spPr>
          <a:xfrm>
            <a:off x="467544" y="1124744"/>
            <a:ext cx="8064896" cy="5544616"/>
          </a:xfrm>
        </p:spPr>
        <p:txBody>
          <a:bodyPr>
            <a:normAutofit lnSpcReduction="10000"/>
          </a:bodyPr>
          <a:lstStyle/>
          <a:p>
            <a:pPr marL="0" indent="0" algn="just">
              <a:buNone/>
            </a:pPr>
            <a:r>
              <a:rPr lang="ru-RU" sz="2600" dirty="0" smtClean="0"/>
              <a:t>				Степь </a:t>
            </a:r>
          </a:p>
          <a:p>
            <a:pPr marL="0" indent="0" algn="just">
              <a:buNone/>
            </a:pPr>
            <a:r>
              <a:rPr lang="ru-RU" sz="2600" dirty="0" smtClean="0"/>
              <a:t>	1. Перед глазами ехавших расстилалась беспредельная равнина, перехваченная цепью холмов. 2. Она тянется вправо от дороги и исчезает вдали. 3. Сколько ни едешь, никак не разберешь, где она начинается и где она кончается. 								4. Сначала далеко впереди поползла по земле желтая полоса, через минуту такая же полоса засветилась несколько ближе, подкравшись сзади, охватила холмы, понеслась навстречу другим полосам, и вдруг вся степь сбросила с себя утреннюю полутень и засверкала росой.</a:t>
            </a:r>
            <a:endParaRPr lang="ru-RU" sz="2600" dirty="0"/>
          </a:p>
        </p:txBody>
      </p:sp>
    </p:spTree>
    <p:extLst>
      <p:ext uri="{BB962C8B-B14F-4D97-AF65-F5344CB8AC3E}">
        <p14:creationId xmlns:p14="http://schemas.microsoft.com/office/powerpoint/2010/main" val="33841973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Сочинение + подчинение</a:t>
            </a:r>
            <a:endParaRPr lang="ru-RU" dirty="0"/>
          </a:p>
        </p:txBody>
      </p:sp>
      <p:sp>
        <p:nvSpPr>
          <p:cNvPr id="3" name="Объект 2"/>
          <p:cNvSpPr>
            <a:spLocks noGrp="1"/>
          </p:cNvSpPr>
          <p:nvPr>
            <p:ph sz="quarter" idx="1"/>
          </p:nvPr>
        </p:nvSpPr>
        <p:spPr/>
        <p:txBody>
          <a:bodyPr/>
          <a:lstStyle/>
          <a:p>
            <a:endParaRPr lang="ru-RU" dirty="0" smtClean="0"/>
          </a:p>
          <a:p>
            <a:r>
              <a:rPr lang="ru-RU" dirty="0" smtClean="0"/>
              <a:t>Солнце закатилось, и ночь последовала за днем без промедления, как это обыкновенно бывает на юге.</a:t>
            </a:r>
            <a:endParaRPr lang="ru-RU" dirty="0"/>
          </a:p>
          <a:p>
            <a:r>
              <a:rPr lang="en-US" dirty="0" smtClean="0"/>
              <a:t>[</a:t>
            </a:r>
            <a:r>
              <a:rPr lang="ru-RU" dirty="0" smtClean="0"/>
              <a:t>  …  </a:t>
            </a:r>
            <a:r>
              <a:rPr lang="en-US" dirty="0" smtClean="0"/>
              <a:t>]</a:t>
            </a:r>
            <a:r>
              <a:rPr lang="ru-RU" dirty="0" smtClean="0"/>
              <a:t>, и </a:t>
            </a:r>
            <a:r>
              <a:rPr lang="en-US" dirty="0" smtClean="0"/>
              <a:t>[</a:t>
            </a:r>
            <a:r>
              <a:rPr lang="ru-RU" dirty="0" smtClean="0"/>
              <a:t>  …  </a:t>
            </a:r>
            <a:r>
              <a:rPr lang="en-US" dirty="0" smtClean="0"/>
              <a:t>]</a:t>
            </a:r>
            <a:r>
              <a:rPr lang="ru-RU" dirty="0" smtClean="0"/>
              <a:t>, как (  …  ).</a:t>
            </a:r>
            <a:endParaRPr lang="ru-RU" dirty="0"/>
          </a:p>
        </p:txBody>
      </p:sp>
    </p:spTree>
    <p:extLst>
      <p:ext uri="{BB962C8B-B14F-4D97-AF65-F5344CB8AC3E}">
        <p14:creationId xmlns:p14="http://schemas.microsoft.com/office/powerpoint/2010/main" val="102419442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Сочинение+ бессоюзие</a:t>
            </a:r>
            <a:endParaRPr lang="ru-RU" dirty="0"/>
          </a:p>
        </p:txBody>
      </p:sp>
      <p:sp>
        <p:nvSpPr>
          <p:cNvPr id="3" name="Объект 2"/>
          <p:cNvSpPr>
            <a:spLocks noGrp="1"/>
          </p:cNvSpPr>
          <p:nvPr>
            <p:ph sz="quarter" idx="1"/>
          </p:nvPr>
        </p:nvSpPr>
        <p:spPr/>
        <p:txBody>
          <a:bodyPr/>
          <a:lstStyle/>
          <a:p>
            <a:r>
              <a:rPr lang="ru-RU" dirty="0" smtClean="0"/>
              <a:t>Уже давно село солнце, но лес еще не успел стихнуть: горлинки журчали вблизи, кукушка куковала в отдаленье.</a:t>
            </a:r>
          </a:p>
          <a:p>
            <a:r>
              <a:rPr lang="en-US" dirty="0" smtClean="0"/>
              <a:t>[</a:t>
            </a:r>
            <a:r>
              <a:rPr lang="ru-RU" dirty="0" smtClean="0"/>
              <a:t>  …  </a:t>
            </a:r>
            <a:r>
              <a:rPr lang="en-US" dirty="0" smtClean="0"/>
              <a:t>]</a:t>
            </a:r>
            <a:r>
              <a:rPr lang="ru-RU" dirty="0" smtClean="0"/>
              <a:t>, но </a:t>
            </a:r>
            <a:r>
              <a:rPr lang="en-US" dirty="0" smtClean="0"/>
              <a:t>[</a:t>
            </a:r>
            <a:r>
              <a:rPr lang="ru-RU" dirty="0" smtClean="0"/>
              <a:t>  …  </a:t>
            </a:r>
            <a:r>
              <a:rPr lang="en-US" dirty="0" smtClean="0"/>
              <a:t>]</a:t>
            </a:r>
            <a:r>
              <a:rPr lang="ru-RU" dirty="0" smtClean="0"/>
              <a:t>: </a:t>
            </a:r>
            <a:r>
              <a:rPr lang="en-US" dirty="0" smtClean="0"/>
              <a:t>[</a:t>
            </a:r>
            <a:r>
              <a:rPr lang="ru-RU" dirty="0" smtClean="0"/>
              <a:t>  …  </a:t>
            </a:r>
            <a:r>
              <a:rPr lang="en-US" dirty="0" smtClean="0"/>
              <a:t>]</a:t>
            </a:r>
            <a:r>
              <a:rPr lang="ru-RU" dirty="0" smtClean="0"/>
              <a:t>,</a:t>
            </a:r>
            <a:r>
              <a:rPr lang="en-US" dirty="0" smtClean="0"/>
              <a:t>[</a:t>
            </a:r>
            <a:r>
              <a:rPr lang="ru-RU" dirty="0" smtClean="0"/>
              <a:t>  …  </a:t>
            </a:r>
            <a:r>
              <a:rPr lang="en-US" dirty="0" smtClean="0"/>
              <a:t>]</a:t>
            </a:r>
            <a:r>
              <a:rPr lang="ru-RU" dirty="0" smtClean="0"/>
              <a:t>.</a:t>
            </a:r>
            <a:endParaRPr lang="ru-RU" dirty="0"/>
          </a:p>
        </p:txBody>
      </p:sp>
    </p:spTree>
    <p:extLst>
      <p:ext uri="{BB962C8B-B14F-4D97-AF65-F5344CB8AC3E}">
        <p14:creationId xmlns:p14="http://schemas.microsoft.com/office/powerpoint/2010/main" val="242226241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Подчинение + бессоюзие</a:t>
            </a:r>
            <a:endParaRPr lang="ru-RU" dirty="0"/>
          </a:p>
        </p:txBody>
      </p:sp>
      <p:sp>
        <p:nvSpPr>
          <p:cNvPr id="3" name="Объект 2"/>
          <p:cNvSpPr>
            <a:spLocks noGrp="1"/>
          </p:cNvSpPr>
          <p:nvPr>
            <p:ph sz="quarter" idx="1"/>
          </p:nvPr>
        </p:nvSpPr>
        <p:spPr/>
        <p:txBody>
          <a:bodyPr/>
          <a:lstStyle/>
          <a:p>
            <a:r>
              <a:rPr lang="ru-RU" dirty="0" smtClean="0"/>
              <a:t>Когда он проснулся, уже всходило </a:t>
            </a:r>
            <a:r>
              <a:rPr lang="ru-RU" dirty="0" smtClean="0"/>
              <a:t>солнце; </a:t>
            </a:r>
            <a:r>
              <a:rPr lang="ru-RU" dirty="0" smtClean="0"/>
              <a:t>курган заслонял его собою.</a:t>
            </a:r>
          </a:p>
          <a:p>
            <a:r>
              <a:rPr lang="ru-RU" dirty="0" smtClean="0"/>
              <a:t>Когда (  …  ), </a:t>
            </a:r>
            <a:r>
              <a:rPr lang="en-US" dirty="0" smtClean="0"/>
              <a:t>[</a:t>
            </a:r>
            <a:r>
              <a:rPr lang="ru-RU" dirty="0" smtClean="0"/>
              <a:t>  …  </a:t>
            </a:r>
            <a:r>
              <a:rPr lang="en-US" dirty="0" smtClean="0"/>
              <a:t>]</a:t>
            </a:r>
            <a:r>
              <a:rPr lang="ru-RU" dirty="0" smtClean="0"/>
              <a:t>; </a:t>
            </a:r>
            <a:r>
              <a:rPr lang="en-US" dirty="0" smtClean="0"/>
              <a:t>[</a:t>
            </a:r>
            <a:r>
              <a:rPr lang="ru-RU" dirty="0" smtClean="0"/>
              <a:t>  …  </a:t>
            </a:r>
            <a:r>
              <a:rPr lang="en-US" dirty="0" smtClean="0"/>
              <a:t>]</a:t>
            </a:r>
            <a:r>
              <a:rPr lang="ru-RU" dirty="0" smtClean="0"/>
              <a:t>. </a:t>
            </a:r>
            <a:endParaRPr lang="ru-RU" dirty="0"/>
          </a:p>
        </p:txBody>
      </p:sp>
    </p:spTree>
    <p:extLst>
      <p:ext uri="{BB962C8B-B14F-4D97-AF65-F5344CB8AC3E}">
        <p14:creationId xmlns:p14="http://schemas.microsoft.com/office/powerpoint/2010/main" val="13676466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Сочинение + подчинение + бессоюзие</a:t>
            </a:r>
            <a:endParaRPr lang="ru-RU" dirty="0"/>
          </a:p>
        </p:txBody>
      </p:sp>
      <p:sp>
        <p:nvSpPr>
          <p:cNvPr id="3" name="Объект 2"/>
          <p:cNvSpPr>
            <a:spLocks noGrp="1"/>
          </p:cNvSpPr>
          <p:nvPr>
            <p:ph sz="quarter" idx="1"/>
          </p:nvPr>
        </p:nvSpPr>
        <p:spPr/>
        <p:txBody>
          <a:bodyPr/>
          <a:lstStyle/>
          <a:p>
            <a:r>
              <a:rPr lang="ru-RU" dirty="0" smtClean="0"/>
              <a:t>В саду было просторно и росли одни только дубы; они стали распускаться только недавно, так что теперь сквозь молодую листву виден был весь сад с его эстрадой, столиками и качелями.</a:t>
            </a:r>
          </a:p>
          <a:p>
            <a:r>
              <a:rPr lang="en-US" dirty="0" smtClean="0"/>
              <a:t>[  </a:t>
            </a:r>
            <a:r>
              <a:rPr lang="ru-RU" dirty="0" smtClean="0"/>
              <a:t>…  </a:t>
            </a:r>
            <a:r>
              <a:rPr lang="en-US" dirty="0" smtClean="0"/>
              <a:t>]</a:t>
            </a:r>
            <a:r>
              <a:rPr lang="ru-RU" dirty="0" smtClean="0"/>
              <a:t> и </a:t>
            </a:r>
            <a:r>
              <a:rPr lang="en-US" dirty="0" smtClean="0"/>
              <a:t>[</a:t>
            </a:r>
            <a:r>
              <a:rPr lang="ru-RU" dirty="0" smtClean="0"/>
              <a:t>  …  </a:t>
            </a:r>
            <a:r>
              <a:rPr lang="en-US" dirty="0" smtClean="0"/>
              <a:t>]</a:t>
            </a:r>
            <a:r>
              <a:rPr lang="ru-RU" dirty="0"/>
              <a:t>;</a:t>
            </a:r>
            <a:r>
              <a:rPr lang="ru-RU" dirty="0" smtClean="0"/>
              <a:t> </a:t>
            </a:r>
            <a:r>
              <a:rPr lang="en-US" dirty="0" smtClean="0"/>
              <a:t>[</a:t>
            </a:r>
            <a:r>
              <a:rPr lang="ru-RU" dirty="0" smtClean="0"/>
              <a:t>  …  </a:t>
            </a:r>
            <a:r>
              <a:rPr lang="en-US" dirty="0" smtClean="0"/>
              <a:t>]</a:t>
            </a:r>
            <a:r>
              <a:rPr lang="ru-RU" dirty="0" smtClean="0"/>
              <a:t>, так что (  …  ).</a:t>
            </a:r>
          </a:p>
          <a:p>
            <a:endParaRPr lang="ru-RU" dirty="0"/>
          </a:p>
        </p:txBody>
      </p:sp>
    </p:spTree>
    <p:extLst>
      <p:ext uri="{BB962C8B-B14F-4D97-AF65-F5344CB8AC3E}">
        <p14:creationId xmlns:p14="http://schemas.microsoft.com/office/powerpoint/2010/main" val="29470889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Алгоритм действия:</a:t>
            </a:r>
            <a:endParaRPr lang="ru-RU" dirty="0"/>
          </a:p>
        </p:txBody>
      </p:sp>
      <p:sp>
        <p:nvSpPr>
          <p:cNvPr id="3" name="Объект 2"/>
          <p:cNvSpPr>
            <a:spLocks noGrp="1"/>
          </p:cNvSpPr>
          <p:nvPr>
            <p:ph sz="quarter" idx="1"/>
          </p:nvPr>
        </p:nvSpPr>
        <p:spPr/>
        <p:txBody>
          <a:bodyPr/>
          <a:lstStyle/>
          <a:p>
            <a:r>
              <a:rPr lang="ru-RU" dirty="0" smtClean="0"/>
              <a:t>Выделить грамматические основы предложений</a:t>
            </a:r>
          </a:p>
          <a:p>
            <a:r>
              <a:rPr lang="ru-RU" dirty="0" smtClean="0"/>
              <a:t>Определить, сколько простых предложений в составе сложного</a:t>
            </a:r>
          </a:p>
          <a:p>
            <a:r>
              <a:rPr lang="ru-RU" dirty="0" smtClean="0"/>
              <a:t>Выделить смысловые части</a:t>
            </a:r>
          </a:p>
          <a:p>
            <a:r>
              <a:rPr lang="ru-RU" dirty="0" smtClean="0"/>
              <a:t>Определить связь между смысловыми частями</a:t>
            </a:r>
            <a:endParaRPr lang="ru-RU" dirty="0"/>
          </a:p>
        </p:txBody>
      </p:sp>
    </p:spTree>
    <p:extLst>
      <p:ext uri="{BB962C8B-B14F-4D97-AF65-F5344CB8AC3E}">
        <p14:creationId xmlns:p14="http://schemas.microsoft.com/office/powerpoint/2010/main" val="123741369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764704"/>
            <a:ext cx="8496944" cy="1296144"/>
          </a:xfrm>
        </p:spPr>
        <p:txBody>
          <a:bodyPr>
            <a:normAutofit fontScale="90000"/>
          </a:bodyPr>
          <a:lstStyle/>
          <a:p>
            <a:pPr marL="274320" lvl="0" indent="-274320" algn="just">
              <a:spcBef>
                <a:spcPts val="600"/>
              </a:spcBef>
            </a:pPr>
            <a:r>
              <a:rPr lang="ru-RU" sz="2200" cap="none" dirty="0" smtClean="0">
                <a:solidFill>
                  <a:prstClr val="black"/>
                </a:solidFill>
                <a:ea typeface="+mn-ea"/>
                <a:cs typeface="+mn-cs"/>
              </a:rPr>
              <a:t>		Среди </a:t>
            </a:r>
            <a:r>
              <a:rPr lang="ru-RU" sz="2200" cap="none" dirty="0">
                <a:solidFill>
                  <a:prstClr val="black"/>
                </a:solidFill>
                <a:ea typeface="+mn-ea"/>
                <a:cs typeface="+mn-cs"/>
              </a:rPr>
              <a:t>предложений 1-7 найдите сложное предложение с </a:t>
            </a:r>
            <a:r>
              <a:rPr lang="ru-RU" sz="2200" b="1" i="1" cap="none" dirty="0">
                <a:solidFill>
                  <a:prstClr val="black"/>
                </a:solidFill>
                <a:ea typeface="+mn-ea"/>
                <a:cs typeface="+mn-cs"/>
              </a:rPr>
              <a:t>бессоюзной</a:t>
            </a:r>
            <a:r>
              <a:rPr lang="ru-RU" sz="2200" cap="none" dirty="0">
                <a:solidFill>
                  <a:prstClr val="black"/>
                </a:solidFill>
                <a:ea typeface="+mn-ea"/>
                <a:cs typeface="+mn-cs"/>
              </a:rPr>
              <a:t> и </a:t>
            </a:r>
            <a:r>
              <a:rPr lang="ru-RU" sz="2200" b="1" i="1" cap="none" dirty="0">
                <a:solidFill>
                  <a:prstClr val="black"/>
                </a:solidFill>
                <a:ea typeface="+mn-ea"/>
                <a:cs typeface="+mn-cs"/>
              </a:rPr>
              <a:t>союзной подчинительной </a:t>
            </a:r>
            <a:r>
              <a:rPr lang="ru-RU" sz="2200" cap="none" dirty="0">
                <a:solidFill>
                  <a:prstClr val="black"/>
                </a:solidFill>
                <a:ea typeface="+mn-ea"/>
                <a:cs typeface="+mn-cs"/>
              </a:rPr>
              <a:t>связью между </a:t>
            </a:r>
            <a:r>
              <a:rPr lang="ru-RU" sz="2200" cap="none" dirty="0" smtClean="0">
                <a:solidFill>
                  <a:prstClr val="black"/>
                </a:solidFill>
                <a:ea typeface="+mn-ea"/>
                <a:cs typeface="+mn-cs"/>
              </a:rPr>
              <a:t>частями. Напишите </a:t>
            </a:r>
            <a:r>
              <a:rPr lang="ru-RU" sz="2200" cap="none" dirty="0">
                <a:solidFill>
                  <a:prstClr val="black"/>
                </a:solidFill>
                <a:ea typeface="+mn-ea"/>
                <a:cs typeface="+mn-cs"/>
              </a:rPr>
              <a:t>номер этого </a:t>
            </a:r>
            <a:r>
              <a:rPr lang="ru-RU" sz="2200" cap="none" dirty="0" smtClean="0">
                <a:solidFill>
                  <a:prstClr val="black"/>
                </a:solidFill>
                <a:ea typeface="+mn-ea"/>
                <a:cs typeface="+mn-cs"/>
              </a:rPr>
              <a:t>предложения</a:t>
            </a:r>
            <a:r>
              <a:rPr lang="ru-RU" sz="2000" cap="none" dirty="0">
                <a:solidFill>
                  <a:prstClr val="black"/>
                </a:solidFill>
                <a:ea typeface="+mn-ea"/>
                <a:cs typeface="+mn-cs"/>
              </a:rPr>
              <a:t>.</a:t>
            </a:r>
            <a:br>
              <a:rPr lang="ru-RU" sz="2000" cap="none" dirty="0">
                <a:solidFill>
                  <a:prstClr val="black"/>
                </a:solidFill>
                <a:ea typeface="+mn-ea"/>
                <a:cs typeface="+mn-cs"/>
              </a:rPr>
            </a:br>
            <a:r>
              <a:rPr lang="ru-RU" sz="2000" cap="none" dirty="0">
                <a:solidFill>
                  <a:prstClr val="black"/>
                </a:solidFill>
                <a:ea typeface="+mn-ea"/>
                <a:cs typeface="+mn-cs"/>
              </a:rPr>
              <a:t/>
            </a:r>
            <a:br>
              <a:rPr lang="ru-RU" sz="2000" cap="none" dirty="0">
                <a:solidFill>
                  <a:prstClr val="black"/>
                </a:solidFill>
                <a:ea typeface="+mn-ea"/>
                <a:cs typeface="+mn-cs"/>
              </a:rPr>
            </a:br>
            <a:endParaRPr lang="ru-RU" dirty="0"/>
          </a:p>
        </p:txBody>
      </p:sp>
      <p:sp>
        <p:nvSpPr>
          <p:cNvPr id="3" name="Объект 2"/>
          <p:cNvSpPr>
            <a:spLocks noGrp="1"/>
          </p:cNvSpPr>
          <p:nvPr>
            <p:ph sz="quarter" idx="1"/>
          </p:nvPr>
        </p:nvSpPr>
        <p:spPr>
          <a:xfrm>
            <a:off x="323528" y="1700808"/>
            <a:ext cx="8208912" cy="4968552"/>
          </a:xfrm>
        </p:spPr>
        <p:txBody>
          <a:bodyPr>
            <a:normAutofit lnSpcReduction="10000"/>
          </a:bodyPr>
          <a:lstStyle/>
          <a:p>
            <a:pPr algn="just"/>
            <a:r>
              <a:rPr lang="ru-RU" dirty="0" smtClean="0"/>
              <a:t>           (</a:t>
            </a:r>
            <a:r>
              <a:rPr lang="ru-RU" dirty="0"/>
              <a:t>1) Бабушка целыми днями сидела на завалинке под расколовшейся черешней. (2) У черешни уже высох один ствол, тот, что обнимал и хранил дом. (3) Второй ствол все ещё с безнадежной настойчивостью устремлялся в небо. (4) Бабушка </a:t>
            </a:r>
            <a:r>
              <a:rPr lang="ru-RU" dirty="0" err="1"/>
              <a:t>Одарка</a:t>
            </a:r>
            <a:r>
              <a:rPr lang="ru-RU" dirty="0"/>
              <a:t> ждала внука и медленно, незаметно впадала в дремучую дремоту. (5) И не слышала она уже ни шороха листьев над головой, ни птичьего перезвона - мир потухал и отдалялся от нее со всей своей суетой. (6) Лишь грохот войны еще слышала она и вздрагивала от этого грохота. (7) И думалось ей: из-под корней этой косолапой черешни, которую она когда-то и зачем-то посадила, идёт он, из самого нутра земли, из чёрного чрева ее. (Астафьев В.)</a:t>
            </a:r>
          </a:p>
          <a:p>
            <a:pPr algn="just"/>
            <a:endParaRPr lang="ru-RU" dirty="0"/>
          </a:p>
        </p:txBody>
      </p:sp>
    </p:spTree>
    <p:extLst>
      <p:ext uri="{BB962C8B-B14F-4D97-AF65-F5344CB8AC3E}">
        <p14:creationId xmlns:p14="http://schemas.microsoft.com/office/powerpoint/2010/main" val="9531925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Эркер">
  <a:themeElements>
    <a:clrScheme name="Эркер">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Эркер">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Эркер">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83</TotalTime>
  <Words>833</Words>
  <Application>Microsoft Office PowerPoint</Application>
  <PresentationFormat>Экран (4:3)</PresentationFormat>
  <Paragraphs>48</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Эркер</vt:lpstr>
      <vt:lpstr>Добрый день!</vt:lpstr>
      <vt:lpstr>Разминка</vt:lpstr>
      <vt:lpstr>Работа с текстом</vt:lpstr>
      <vt:lpstr>Сочинение + подчинение</vt:lpstr>
      <vt:lpstr>Сочинение+ бессоюзие</vt:lpstr>
      <vt:lpstr>Подчинение + бессоюзие</vt:lpstr>
      <vt:lpstr>Сочинение + подчинение + бессоюзие</vt:lpstr>
      <vt:lpstr>Алгоритм действия:</vt:lpstr>
      <vt:lpstr>  Среди предложений 1-7 найдите сложное предложение с бессоюзной и союзной подчинительной связью между частями. Напишите номер этого предложения.  </vt:lpstr>
      <vt:lpstr> Среди предложений 1-6 найдите сложное предложение с бессоюзной и союзной подчинительной связью между частями. Напишите номер этого предложения  </vt:lpstr>
      <vt:lpstr>  Среди предложений 1-7 найдите сложное предложение с бессоюзной и союзной сочинительной связью между частями. Напишите номер этого предложения.  </vt:lpstr>
      <vt:lpstr> Среди предложений 1-6 найдите сложное предложение с бессоюзной и союзной сочинительной связью между частями. Напишите номер этого предложения.  </vt:lpstr>
      <vt:lpstr>  Среди предложений 1-5 найдите сложное предложение с бессоюзной и союзной сочинительной и подчинительной связью между частями. Напишите номер этого предложения. </vt:lpstr>
      <vt:lpstr>Домашнее задание</vt:lpstr>
      <vt:lpstr> Благодарю за внимание!</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школа</cp:lastModifiedBy>
  <cp:revision>10</cp:revision>
  <dcterms:created xsi:type="dcterms:W3CDTF">2017-02-04T12:08:16Z</dcterms:created>
  <dcterms:modified xsi:type="dcterms:W3CDTF">2017-02-07T03:06:35Z</dcterms:modified>
</cp:coreProperties>
</file>