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0" r:id="rId3"/>
    <p:sldId id="257" r:id="rId4"/>
    <p:sldId id="258" r:id="rId5"/>
    <p:sldId id="259" r:id="rId6"/>
    <p:sldId id="260" r:id="rId7"/>
    <p:sldId id="261" r:id="rId8"/>
    <p:sldId id="262" r:id="rId9"/>
    <p:sldId id="263" r:id="rId10"/>
    <p:sldId id="264"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105169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4123859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326594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91265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390850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26631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3612188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2588954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1266344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2976319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8DF242-6FF3-46C3-B555-1678BDC6493C}" type="datetimeFigureOut">
              <a:rPr lang="ru-RU" smtClean="0"/>
              <a:pPr/>
              <a:t>30.01.2017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1151024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F242-6FF3-46C3-B555-1678BDC6493C}" type="datetimeFigureOut">
              <a:rPr lang="ru-RU" smtClean="0"/>
              <a:pPr/>
              <a:t>30.01.2017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07555-915D-4583-B17C-DFC5960BACFC}" type="slidenum">
              <a:rPr lang="ru-RU" smtClean="0"/>
              <a:pPr/>
              <a:t>‹#›</a:t>
            </a:fld>
            <a:endParaRPr lang="ru-RU"/>
          </a:p>
        </p:txBody>
      </p:sp>
    </p:spTree>
    <p:extLst>
      <p:ext uri="{BB962C8B-B14F-4D97-AF65-F5344CB8AC3E}">
        <p14:creationId xmlns:p14="http://schemas.microsoft.com/office/powerpoint/2010/main" xmlns="" val="51952815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5"/>
            <a:ext cx="7772400" cy="5544615"/>
          </a:xfrm>
        </p:spPr>
        <p:txBody>
          <a:bodyPr>
            <a:normAutofit fontScale="90000"/>
          </a:bodyPr>
          <a:lstStyle/>
          <a:p>
            <a:r>
              <a:rPr lang="ru-RU" sz="7200" b="1" u="sng" cap="all" dirty="0" smtClean="0">
                <a:ln w="9000" cmpd="sng">
                  <a:solidFill>
                    <a:srgbClr val="C00000"/>
                  </a:solidFill>
                  <a:prstDash val="solid"/>
                </a:ln>
                <a:solidFill>
                  <a:srgbClr val="C00000"/>
                </a:solidFill>
                <a:effectLst>
                  <a:reflection blurRad="12700" stA="28000" endPos="45000" dist="1000" dir="5400000" sy="-100000" algn="bl" rotWithShape="0"/>
                </a:effectLst>
                <a:latin typeface="Arial Black" pitchFamily="34" charset="0"/>
              </a:rPr>
              <a:t>Тема урока: </a:t>
            </a:r>
            <a:r>
              <a:rPr lang="ru-RU" sz="7200" b="1" u="sng" cap="all" dirty="0" smtClean="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Black" pitchFamily="34" charset="0"/>
              </a:rPr>
              <a:t/>
            </a:r>
            <a:br>
              <a:rPr lang="ru-RU" sz="7200" b="1" u="sng" cap="all" dirty="0" smtClean="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Black" pitchFamily="34" charset="0"/>
              </a:rPr>
            </a:br>
            <a:r>
              <a:rPr lang="ru-RU" sz="5400" b="1" cap="all" dirty="0" smtClean="0">
                <a:ln w="9000" cmpd="sng">
                  <a:solidFill>
                    <a:schemeClr val="accent4">
                      <a:shade val="50000"/>
                      <a:satMod val="120000"/>
                    </a:schemeClr>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rPr>
              <a:t/>
            </a:r>
            <a:br>
              <a:rPr lang="ru-RU" sz="5400" b="1" cap="all" dirty="0" smtClean="0">
                <a:ln w="9000" cmpd="sng">
                  <a:solidFill>
                    <a:schemeClr val="accent4">
                      <a:shade val="50000"/>
                      <a:satMod val="120000"/>
                    </a:schemeClr>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rPr>
            </a:br>
            <a:r>
              <a:rPr lang="ru-RU" sz="6000" b="1" cap="all" dirty="0" smtClean="0">
                <a:ln w="9000" cmpd="sng">
                  <a:solidFill>
                    <a:schemeClr val="tx2">
                      <a:lumMod val="50000"/>
                    </a:schemeClr>
                  </a:solidFill>
                  <a:prstDash val="solid"/>
                </a:ln>
                <a:solidFill>
                  <a:schemeClr val="tx2">
                    <a:lumMod val="50000"/>
                  </a:schemeClr>
                </a:solidFill>
                <a:effectLst/>
                <a:latin typeface="Times New Roman" pitchFamily="18" charset="0"/>
                <a:cs typeface="Times New Roman" pitchFamily="18" charset="0"/>
              </a:rPr>
              <a:t>сочинение-рассуждение </a:t>
            </a:r>
            <a:br>
              <a:rPr lang="ru-RU" sz="6000" b="1" cap="all" dirty="0" smtClean="0">
                <a:ln w="9000" cmpd="sng">
                  <a:solidFill>
                    <a:schemeClr val="tx2">
                      <a:lumMod val="50000"/>
                    </a:schemeClr>
                  </a:solidFill>
                  <a:prstDash val="solid"/>
                </a:ln>
                <a:solidFill>
                  <a:schemeClr val="tx2">
                    <a:lumMod val="50000"/>
                  </a:schemeClr>
                </a:solidFill>
                <a:effectLst/>
                <a:latin typeface="Times New Roman" pitchFamily="18" charset="0"/>
                <a:cs typeface="Times New Roman" pitchFamily="18" charset="0"/>
              </a:rPr>
            </a:br>
            <a:r>
              <a:rPr lang="ru-RU" sz="6000" b="1" cap="all" dirty="0" smtClean="0">
                <a:ln w="9000" cmpd="sng">
                  <a:solidFill>
                    <a:schemeClr val="tx2">
                      <a:lumMod val="50000"/>
                    </a:schemeClr>
                  </a:solidFill>
                  <a:prstDash val="solid"/>
                </a:ln>
                <a:solidFill>
                  <a:schemeClr val="tx2">
                    <a:lumMod val="50000"/>
                  </a:schemeClr>
                </a:solidFill>
                <a:effectLst/>
                <a:latin typeface="Times New Roman" pitchFamily="18" charset="0"/>
                <a:cs typeface="Times New Roman" pitchFamily="18" charset="0"/>
              </a:rPr>
              <a:t>по тексту </a:t>
            </a:r>
            <a:br>
              <a:rPr lang="ru-RU" sz="6000" b="1" cap="all" dirty="0" smtClean="0">
                <a:ln w="9000" cmpd="sng">
                  <a:solidFill>
                    <a:schemeClr val="tx2">
                      <a:lumMod val="50000"/>
                    </a:schemeClr>
                  </a:solidFill>
                  <a:prstDash val="solid"/>
                </a:ln>
                <a:solidFill>
                  <a:schemeClr val="tx2">
                    <a:lumMod val="50000"/>
                  </a:schemeClr>
                </a:solidFill>
                <a:effectLst/>
                <a:latin typeface="Times New Roman" pitchFamily="18" charset="0"/>
                <a:cs typeface="Times New Roman" pitchFamily="18" charset="0"/>
              </a:rPr>
            </a:br>
            <a:r>
              <a:rPr lang="ru-RU" sz="6000" b="1" cap="all" dirty="0" smtClean="0">
                <a:ln w="9000" cmpd="sng">
                  <a:solidFill>
                    <a:schemeClr val="tx2">
                      <a:lumMod val="50000"/>
                    </a:schemeClr>
                  </a:solidFill>
                  <a:prstDash val="solid"/>
                </a:ln>
                <a:solidFill>
                  <a:schemeClr val="tx2">
                    <a:lumMod val="50000"/>
                  </a:schemeClr>
                </a:solidFill>
                <a:effectLst/>
                <a:latin typeface="Times New Roman" pitchFamily="18" charset="0"/>
                <a:cs typeface="Times New Roman" pitchFamily="18" charset="0"/>
              </a:rPr>
              <a:t>В. М. </a:t>
            </a:r>
            <a:r>
              <a:rPr lang="ru-RU" sz="6000" b="1" cap="all" dirty="0" err="1" smtClean="0">
                <a:ln w="9000" cmpd="sng">
                  <a:solidFill>
                    <a:schemeClr val="tx2">
                      <a:lumMod val="50000"/>
                    </a:schemeClr>
                  </a:solidFill>
                  <a:prstDash val="solid"/>
                </a:ln>
                <a:solidFill>
                  <a:schemeClr val="tx2">
                    <a:lumMod val="50000"/>
                  </a:schemeClr>
                </a:solidFill>
                <a:effectLst/>
                <a:latin typeface="Times New Roman" pitchFamily="18" charset="0"/>
                <a:cs typeface="Times New Roman" pitchFamily="18" charset="0"/>
              </a:rPr>
              <a:t>Пескова</a:t>
            </a:r>
            <a:endParaRPr lang="ru-RU" sz="6000" b="1" cap="all" dirty="0">
              <a:ln w="9000" cmpd="sng">
                <a:solidFill>
                  <a:schemeClr val="tx2">
                    <a:lumMod val="50000"/>
                  </a:schemeClr>
                </a:solidFill>
                <a:prstDash val="solid"/>
              </a:ln>
              <a:solidFill>
                <a:schemeClr val="tx2">
                  <a:lumMod val="50000"/>
                </a:schemeClr>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6120680"/>
          </a:xfrm>
        </p:spPr>
        <p:txBody>
          <a:bodyPr>
            <a:normAutofit fontScale="90000"/>
          </a:bodyPr>
          <a:lstStyle/>
          <a:p>
            <a:pPr algn="l"/>
            <a:r>
              <a:rPr lang="ru-RU" sz="4000" b="1" i="1" cap="all" dirty="0" smtClean="0">
                <a:ln w="9000" cmpd="sng">
                  <a:solidFill>
                    <a:srgbClr val="C00000"/>
                  </a:solidFill>
                  <a:prstDash val="solid"/>
                </a:ln>
                <a:solidFill>
                  <a:srgbClr val="C00000"/>
                </a:solidFill>
                <a:effectLst>
                  <a:reflection blurRad="12700" stA="28000" endPos="45000" dist="1000" dir="5400000" sy="-100000" algn="bl" rotWithShape="0"/>
                </a:effectLst>
                <a:latin typeface="Arial Black" pitchFamily="34" charset="0"/>
              </a:rPr>
              <a:t>      </a:t>
            </a:r>
            <a:r>
              <a:rPr lang="ru-RU" sz="5100" b="1" i="1" cap="all" dirty="0" smtClean="0">
                <a:ln w="9000" cmpd="sng">
                  <a:solidFill>
                    <a:srgbClr val="C00000"/>
                  </a:solidFill>
                  <a:prstDash val="solid"/>
                </a:ln>
                <a:solidFill>
                  <a:srgbClr val="C00000"/>
                </a:solidFill>
                <a:effectLst>
                  <a:reflection blurRad="12700" stA="28000" endPos="45000" dist="1000" dir="5400000" sy="-100000" algn="bl" rotWithShape="0"/>
                </a:effectLst>
                <a:latin typeface="Arial Black" pitchFamily="34" charset="0"/>
              </a:rPr>
              <a:t>Моя </a:t>
            </a:r>
            <a:r>
              <a:rPr lang="ru-RU" sz="5100" b="1" i="1" cap="all" dirty="0">
                <a:ln w="9000" cmpd="sng">
                  <a:solidFill>
                    <a:srgbClr val="C00000"/>
                  </a:solidFill>
                  <a:prstDash val="solid"/>
                </a:ln>
                <a:solidFill>
                  <a:srgbClr val="C00000"/>
                </a:solidFill>
                <a:effectLst>
                  <a:reflection blurRad="12700" stA="28000" endPos="45000" dist="1000" dir="5400000" sy="-100000" algn="bl" rotWithShape="0"/>
                </a:effectLst>
                <a:latin typeface="Arial Black" pitchFamily="34" charset="0"/>
              </a:rPr>
              <a:t>позиция </a:t>
            </a:r>
            <a:r>
              <a:rPr lang="ru-RU" sz="5100" b="1" i="1" cap="all" dirty="0" smtClean="0">
                <a:ln w="9000" cmpd="sng">
                  <a:solidFill>
                    <a:srgbClr val="C00000"/>
                  </a:solidFill>
                  <a:prstDash val="solid"/>
                </a:ln>
                <a:solidFill>
                  <a:srgbClr val="C00000"/>
                </a:solidFill>
                <a:effectLst>
                  <a:reflection blurRad="12700" stA="28000" endPos="45000" dist="1000" dir="5400000" sy="-100000" algn="bl" rotWithShape="0"/>
                </a:effectLst>
                <a:latin typeface="Arial Black" pitchFamily="34" charset="0"/>
              </a:rPr>
              <a:t>:</a:t>
            </a:r>
            <a:r>
              <a:rPr lang="ru-RU" sz="5100" dirty="0" smtClean="0">
                <a:solidFill>
                  <a:prstClr val="black"/>
                </a:solidFill>
              </a:rPr>
              <a:t/>
            </a:r>
            <a:br>
              <a:rPr lang="ru-RU" sz="5100" dirty="0" smtClean="0">
                <a:solidFill>
                  <a:prstClr val="black"/>
                </a:solidFill>
              </a:rPr>
            </a:br>
            <a:r>
              <a:rPr lang="ru-RU" sz="4000" dirty="0" smtClean="0">
                <a:solidFill>
                  <a:prstClr val="black"/>
                </a:solidFill>
              </a:rPr>
              <a:t>                                          </a:t>
            </a:r>
            <a:r>
              <a:rPr lang="ru-RU" sz="4000" dirty="0">
                <a:solidFill>
                  <a:prstClr val="black"/>
                </a:solidFill>
              </a:rPr>
              <a:t/>
            </a:r>
            <a:br>
              <a:rPr lang="ru-RU" sz="4000" dirty="0">
                <a:solidFill>
                  <a:prstClr val="black"/>
                </a:solidFill>
              </a:rPr>
            </a:br>
            <a:r>
              <a:rPr lang="ru-RU" sz="4900" b="1" dirty="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1</a:t>
            </a:r>
            <a:r>
              <a:rPr lang="ru-RU" sz="4900" b="1" dirty="0" smtClean="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 Я </a:t>
            </a:r>
            <a:r>
              <a:rPr lang="ru-RU" sz="4900" b="1" dirty="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в полной мере разделяю мнение автора и </a:t>
            </a:r>
            <a:r>
              <a:rPr lang="ru-RU" sz="4900" b="1" dirty="0" smtClean="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считаю, что..</a:t>
            </a:r>
            <a:br>
              <a:rPr lang="ru-RU" sz="4900" b="1" dirty="0" smtClean="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br>
            <a:r>
              <a:rPr lang="ru-RU" sz="4900" b="1" dirty="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
            </a:r>
            <a:br>
              <a:rPr lang="ru-RU" sz="4900" b="1" dirty="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br>
            <a:r>
              <a:rPr lang="ru-RU" sz="4900" b="1" dirty="0" smtClean="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2. Продолжая </a:t>
            </a:r>
            <a:r>
              <a:rPr lang="ru-RU" sz="4900" b="1" dirty="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разговор о </a:t>
            </a:r>
            <a:r>
              <a:rPr lang="ru-RU" sz="4900" b="1" dirty="0" smtClean="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проблеме.., хочу отметить, что</a:t>
            </a:r>
            <a:r>
              <a:rPr lang="ru-RU" sz="4900" b="1" dirty="0">
                <a:ln w="17780" cmpd="sng">
                  <a:solidFill>
                    <a:schemeClr val="tx2">
                      <a:lumMod val="50000"/>
                    </a:schemeClr>
                  </a:solidFill>
                  <a:prstDash val="solid"/>
                  <a:miter lim="800000"/>
                </a:ln>
                <a:solidFill>
                  <a:schemeClr val="tx2">
                    <a:lumMod val="50000"/>
                  </a:schemeClr>
                </a:solidFill>
                <a:effectLst>
                  <a:outerShdw blurRad="55000" dist="50800" dir="5400000" algn="tl">
                    <a:srgbClr val="000000">
                      <a:alpha val="33000"/>
                    </a:srgbClr>
                  </a:outerShdw>
                </a:effectLst>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3"/>
            <a:ext cx="7772400" cy="6048672"/>
          </a:xfrm>
        </p:spPr>
        <p:txBody>
          <a:bodyPr>
            <a:normAutofit/>
          </a:bodyPr>
          <a:lstStyle/>
          <a:p>
            <a:r>
              <a:rPr lang="ru-RU" dirty="0" smtClean="0"/>
              <a:t/>
            </a:r>
            <a:br>
              <a:rPr lang="ru-RU" dirty="0" smtClean="0"/>
            </a:br>
            <a:endParaRPr lang="ru-RU" dirty="0"/>
          </a:p>
        </p:txBody>
      </p:sp>
      <p:sp>
        <p:nvSpPr>
          <p:cNvPr id="4" name="Прямоугольник 3"/>
          <p:cNvSpPr/>
          <p:nvPr/>
        </p:nvSpPr>
        <p:spPr>
          <a:xfrm>
            <a:off x="611560" y="620688"/>
            <a:ext cx="7416824" cy="5816977"/>
          </a:xfrm>
          <a:prstGeom prst="rect">
            <a:avLst/>
          </a:prstGeom>
        </p:spPr>
        <p:txBody>
          <a:bodyPr wrap="square">
            <a:spAutoFit/>
          </a:bodyPr>
          <a:lstStyle/>
          <a:p>
            <a:pPr algn="ctr"/>
            <a:r>
              <a:rPr lang="ru-RU" sz="4800" b="1" u="sng" dirty="0" smtClean="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Аргументы </a:t>
            </a:r>
            <a:r>
              <a:rPr lang="ru-RU" sz="4800" b="1" u="sng" dirty="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в сочинении </a:t>
            </a:r>
            <a:r>
              <a:rPr lang="ru-RU" sz="4800" b="1" dirty="0" smtClean="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p>
          <a:p>
            <a:pPr algn="ctr"/>
            <a:endParaRPr lang="ru-RU" sz="4800" b="1" dirty="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ru-RU" sz="4800" b="1" dirty="0" smtClean="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это есть </a:t>
            </a:r>
            <a:r>
              <a:rPr lang="ru-RU" sz="4800" b="1" dirty="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доказательства </a:t>
            </a:r>
            <a:r>
              <a:rPr lang="ru-RU" sz="4800" b="1" dirty="0" smtClean="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Вашей </a:t>
            </a:r>
            <a:r>
              <a:rPr lang="ru-RU" sz="4800" b="1" dirty="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позиции (тезиса), которые могут выражаться через примеры, факты, </a:t>
            </a:r>
            <a:r>
              <a:rPr lang="ru-RU" sz="4800" b="1" dirty="0" smtClean="0">
                <a:ln w="1905">
                  <a:solidFill>
                    <a:srgbClr val="002060"/>
                  </a:solidFill>
                </a:ln>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знания</a:t>
            </a:r>
          </a:p>
          <a:p>
            <a:r>
              <a:rPr lang="ru-RU" dirty="0"/>
              <a:t/>
            </a:r>
            <a:br>
              <a:rPr lang="ru-RU" dirty="0"/>
            </a:b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3"/>
            <a:ext cx="7772400" cy="5616624"/>
          </a:xfrm>
        </p:spPr>
        <p:txBody>
          <a:bodyPr>
            <a:normAutofit fontScale="90000"/>
          </a:bodyPr>
          <a:lstStyle/>
          <a:p>
            <a:r>
              <a:rPr lang="ru-RU" b="1" dirty="0" smtClean="0"/>
              <a:t> </a:t>
            </a:r>
            <a:br>
              <a:rPr lang="ru-RU" b="1" dirty="0" smtClean="0"/>
            </a:br>
            <a:r>
              <a:rPr lang="ru-RU" b="1" dirty="0" smtClean="0"/>
              <a:t/>
            </a:r>
            <a:br>
              <a:rPr lang="ru-RU" b="1" dirty="0" smtClean="0"/>
            </a:br>
            <a:r>
              <a:rPr lang="ru-RU" dirty="0" smtClean="0"/>
              <a:t/>
            </a:r>
            <a:br>
              <a:rPr lang="ru-RU" dirty="0" smtClean="0"/>
            </a:br>
            <a:r>
              <a:rPr lang="ru-RU" b="1" dirty="0" smtClean="0"/>
              <a:t/>
            </a:r>
            <a:br>
              <a:rPr lang="ru-RU" b="1"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
        <p:nvSpPr>
          <p:cNvPr id="4" name="Прямоугольник 3"/>
          <p:cNvSpPr/>
          <p:nvPr/>
        </p:nvSpPr>
        <p:spPr>
          <a:xfrm>
            <a:off x="467544" y="548680"/>
            <a:ext cx="8424936" cy="5924699"/>
          </a:xfrm>
          <a:prstGeom prst="rect">
            <a:avLst/>
          </a:prstGeom>
        </p:spPr>
        <p:txBody>
          <a:bodyPr wrap="square">
            <a:spAutoFit/>
          </a:bodyPr>
          <a:lstStyle/>
          <a:p>
            <a:pPr algn="ctr"/>
            <a:r>
              <a:rPr lang="ru-RU" sz="4000" b="1" i="1" cap="all" dirty="0">
                <a:ln w="9000" cmpd="sng">
                  <a:solidFill>
                    <a:srgbClr val="FF0000"/>
                  </a:solidFill>
                  <a:prstDash val="solid"/>
                </a:ln>
                <a:solidFill>
                  <a:srgbClr val="FF0000"/>
                </a:solidFill>
                <a:effectLst>
                  <a:outerShdw blurRad="50800" dist="38100" dir="2700000" algn="tl" rotWithShape="0">
                    <a:prstClr val="black">
                      <a:alpha val="40000"/>
                    </a:prstClr>
                  </a:outerShdw>
                  <a:reflection blurRad="12700" stA="28000" endPos="45000" dist="1000" dir="5400000" sy="-100000" algn="bl" rotWithShape="0"/>
                </a:effectLst>
                <a:latin typeface="Arial Black" pitchFamily="34" charset="0"/>
                <a:cs typeface="Arial" pitchFamily="34" charset="0"/>
              </a:rPr>
              <a:t>Заключение </a:t>
            </a:r>
            <a:endParaRPr lang="ru-RU" sz="4000" b="1" i="1" cap="all" dirty="0" smtClean="0">
              <a:ln w="9000" cmpd="sng">
                <a:solidFill>
                  <a:srgbClr val="FF0000"/>
                </a:solidFill>
                <a:prstDash val="solid"/>
              </a:ln>
              <a:solidFill>
                <a:srgbClr val="FF0000"/>
              </a:solidFill>
              <a:effectLst>
                <a:outerShdw blurRad="50800" dist="38100" dir="2700000" algn="tl" rotWithShape="0">
                  <a:prstClr val="black">
                    <a:alpha val="40000"/>
                  </a:prstClr>
                </a:outerShdw>
                <a:reflection blurRad="12700" stA="28000" endPos="45000" dist="1000" dir="5400000" sy="-100000" algn="bl" rotWithShape="0"/>
              </a:effectLst>
              <a:latin typeface="Arial Black" pitchFamily="34" charset="0"/>
              <a:cs typeface="Arial" pitchFamily="34" charset="0"/>
            </a:endParaRPr>
          </a:p>
          <a:p>
            <a:endParaRPr lang="ru-RU" sz="2400" b="1" cap="all" dirty="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endParaRPr>
          </a:p>
          <a:p>
            <a:r>
              <a:rPr lang="ru-RU" sz="3500" b="1" cap="all" dirty="0" smtClean="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rPr>
              <a:t>В </a:t>
            </a:r>
            <a:r>
              <a:rPr lang="ru-RU" sz="3500" b="1" cap="all" dirty="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rPr>
              <a:t>заключительной части нужно подвести итог всему сказанному, сделать обобщение, вывод. </a:t>
            </a:r>
            <a:endParaRPr lang="ru-RU" sz="3500" b="1" cap="all" dirty="0" smtClean="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endParaRPr>
          </a:p>
          <a:p>
            <a:endParaRPr lang="ru-RU" sz="3500" b="1" cap="all" dirty="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endParaRPr>
          </a:p>
          <a:p>
            <a:r>
              <a:rPr lang="ru-RU" sz="3500" b="1" cap="all" dirty="0" smtClean="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rPr>
              <a:t>Как </a:t>
            </a:r>
            <a:r>
              <a:rPr lang="ru-RU" sz="3500" b="1" cap="all" dirty="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rPr>
              <a:t>и вступление, заключение должно быть органично связано с основным </a:t>
            </a:r>
            <a:r>
              <a:rPr lang="ru-RU" sz="3500" b="1" cap="all" dirty="0" smtClean="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rPr>
              <a:t>текстом.</a:t>
            </a:r>
          </a:p>
          <a:p>
            <a:endParaRPr lang="ru-RU" sz="3500" b="1" cap="all" dirty="0">
              <a:ln w="9000" cmpd="sng">
                <a:solidFill>
                  <a:srgbClr val="C00000"/>
                </a:solidFill>
                <a:prstDash val="solid"/>
              </a:ln>
              <a:solidFill>
                <a:srgbClr val="C00000"/>
              </a:solidFill>
              <a:effectLst>
                <a:outerShdw blurRad="50800" dist="38100" dir="2700000" algn="tl" rotWithShape="0">
                  <a:prstClr val="black">
                    <a:alpha val="40000"/>
                  </a:prstClr>
                </a:outerShdw>
                <a:reflection blurRad="12700" stA="28000" endPos="45000" dist="1000" dir="5400000" sy="-100000" algn="bl" rotWithShape="0"/>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9"/>
            <a:ext cx="7772400" cy="5328592"/>
          </a:xfrm>
        </p:spPr>
        <p:txBody>
          <a:bodyPr>
            <a:normAutofit/>
          </a:bodyPr>
          <a:lstStyle/>
          <a:p>
            <a:r>
              <a:rPr lang="ru-RU" dirty="0" smtClean="0"/>
              <a:t/>
            </a:r>
            <a:br>
              <a:rPr lang="ru-RU" dirty="0" smtClean="0"/>
            </a:br>
            <a:endParaRPr lang="ru-RU" dirty="0"/>
          </a:p>
        </p:txBody>
      </p:sp>
      <p:sp>
        <p:nvSpPr>
          <p:cNvPr id="4" name="Прямоугольник 3"/>
          <p:cNvSpPr/>
          <p:nvPr/>
        </p:nvSpPr>
        <p:spPr>
          <a:xfrm>
            <a:off x="611560" y="1043732"/>
            <a:ext cx="7848872" cy="2923877"/>
          </a:xfrm>
          <a:prstGeom prst="rect">
            <a:avLst/>
          </a:prstGeom>
        </p:spPr>
        <p:txBody>
          <a:bodyPr wrap="square">
            <a:prstTxWarp prst="textPlain">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4400" b="1" u="sng" strike="noStrike" kern="0" cap="all" normalizeH="0" baseline="0" noProof="0" dirty="0" smtClean="0">
                <a:ln w="9000" cmpd="sng">
                  <a:solidFill>
                    <a:schemeClr val="tx1">
                      <a:lumMod val="95000"/>
                      <a:lumOff val="5000"/>
                    </a:schemeClr>
                  </a:solidFill>
                  <a:prstDash val="solid"/>
                </a:ln>
                <a:solidFill>
                  <a:srgbClr val="002060"/>
                </a:solidFill>
                <a:effectLst>
                  <a:reflection blurRad="12700" stA="28000" endPos="45000" dist="1000" dir="5400000" sy="-100000" algn="bl" rotWithShape="0"/>
                </a:effectLst>
                <a:uLnTx/>
                <a:uFillTx/>
                <a:latin typeface="Times New Roman" pitchFamily="18" charset="0"/>
                <a:ea typeface="+mj-ea"/>
                <a:cs typeface="Times New Roman" pitchFamily="18" charset="0"/>
              </a:rPr>
              <a:t>Домашнее</a:t>
            </a:r>
            <a:r>
              <a:rPr kumimoji="0" lang="ru-RU" sz="4400" b="1" u="sng" strike="noStrike" kern="0" cap="all" normalizeH="0" noProof="0" dirty="0" smtClean="0">
                <a:ln w="9000" cmpd="sng">
                  <a:solidFill>
                    <a:schemeClr val="tx1">
                      <a:lumMod val="95000"/>
                      <a:lumOff val="5000"/>
                    </a:schemeClr>
                  </a:solidFill>
                  <a:prstDash val="solid"/>
                </a:ln>
                <a:solidFill>
                  <a:srgbClr val="002060"/>
                </a:solidFill>
                <a:effectLst>
                  <a:reflection blurRad="12700" stA="28000" endPos="45000" dist="1000" dir="5400000" sy="-100000" algn="bl" rotWithShape="0"/>
                </a:effectLst>
                <a:uLnTx/>
                <a:uFillTx/>
                <a:latin typeface="Times New Roman" pitchFamily="18" charset="0"/>
                <a:ea typeface="+mj-ea"/>
                <a:cs typeface="Times New Roman" pitchFamily="18" charset="0"/>
              </a:rPr>
              <a:t> </a:t>
            </a:r>
            <a:r>
              <a:rPr kumimoji="0" lang="ru-RU" sz="4400" b="1" u="sng" strike="noStrike" kern="0" cap="all" normalizeH="0" baseline="0" noProof="0" dirty="0" smtClean="0">
                <a:ln w="9000" cmpd="sng">
                  <a:solidFill>
                    <a:schemeClr val="tx1">
                      <a:lumMod val="95000"/>
                      <a:lumOff val="5000"/>
                    </a:schemeClr>
                  </a:solidFill>
                  <a:prstDash val="solid"/>
                </a:ln>
                <a:solidFill>
                  <a:srgbClr val="002060"/>
                </a:solidFill>
                <a:effectLst>
                  <a:reflection blurRad="12700" stA="28000" endPos="45000" dist="1000" dir="5400000" sy="-100000" algn="bl" rotWithShape="0"/>
                </a:effectLst>
                <a:uLnTx/>
                <a:uFillTx/>
                <a:latin typeface="Times New Roman" pitchFamily="18" charset="0"/>
                <a:ea typeface="+mj-ea"/>
                <a:cs typeface="Times New Roman" pitchFamily="18" charset="0"/>
              </a:rPr>
              <a:t>задание: </a:t>
            </a:r>
          </a:p>
          <a:p>
            <a:pPr marL="0" marR="0" lvl="0" indent="0" defTabSz="914400" eaLnBrk="1" fontAlgn="auto" latinLnBrk="0" hangingPunct="1">
              <a:lnSpc>
                <a:spcPct val="100000"/>
              </a:lnSpc>
              <a:spcBef>
                <a:spcPts val="0"/>
              </a:spcBef>
              <a:spcAft>
                <a:spcPts val="0"/>
              </a:spcAft>
              <a:buClrTx/>
              <a:buSzTx/>
              <a:buFontTx/>
              <a:buNone/>
              <a:tabLst/>
              <a:defRPr/>
            </a:pPr>
            <a:endParaRPr lang="ru-RU" sz="4000" b="1" kern="0" spc="300" dirty="0" smtClean="0">
              <a:ln w="11430" cmpd="sng">
                <a:solidFill>
                  <a:schemeClr val="accent1">
                    <a:tint val="10000"/>
                  </a:schemeClr>
                </a:solidFill>
                <a:prstDash val="solid"/>
                <a:miter lim="800000"/>
              </a:ln>
              <a:solidFill>
                <a:schemeClr val="tx1">
                  <a:lumMod val="95000"/>
                  <a:lumOff val="5000"/>
                </a:schemeClr>
              </a:solidFill>
              <a:effectLst>
                <a:glow rad="45500">
                  <a:schemeClr val="accent1">
                    <a:satMod val="220000"/>
                    <a:alpha val="35000"/>
                  </a:schemeClr>
                </a:glow>
              </a:effectLst>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ru-RU" sz="4000" b="1" i="0" u="none" strike="noStrike" kern="0" spc="300" normalizeH="0" baseline="0" noProof="0" dirty="0" smtClean="0">
              <a:ln w="11430" cmpd="sng">
                <a:solidFill>
                  <a:schemeClr val="accent1">
                    <a:tint val="10000"/>
                  </a:schemeClr>
                </a:solidFill>
                <a:prstDash val="solid"/>
                <a:miter lim="800000"/>
              </a:ln>
              <a:solidFill>
                <a:schemeClr val="tx1">
                  <a:lumMod val="95000"/>
                  <a:lumOff val="5000"/>
                </a:schemeClr>
              </a:solidFill>
              <a:effectLst>
                <a:glow rad="45500">
                  <a:schemeClr val="accent1">
                    <a:satMod val="220000"/>
                    <a:alpha val="35000"/>
                  </a:schemeClr>
                </a:glow>
              </a:effectLst>
              <a:uLnTx/>
              <a:uFillTx/>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6000" b="1" strike="noStrike" kern="0" normalizeH="0" baseline="0" noProof="0" dirty="0" smtClean="0">
                <a:ln w="10541" cmpd="sng">
                  <a:solidFill>
                    <a:srgbClr val="002060"/>
                  </a:solidFill>
                  <a:prstDash val="solid"/>
                </a:ln>
                <a:solidFill>
                  <a:srgbClr val="002060"/>
                </a:solidFill>
                <a:uLnTx/>
                <a:uFillTx/>
                <a:latin typeface="Times New Roman" pitchFamily="18" charset="0"/>
                <a:ea typeface="+mj-ea"/>
                <a:cs typeface="Times New Roman" pitchFamily="18" charset="0"/>
              </a:rPr>
              <a:t>дописать сочинение</a:t>
            </a:r>
            <a:endParaRPr kumimoji="0" lang="ru-RU" sz="6000" b="1" strike="noStrike" kern="0" normalizeH="0" baseline="0" noProof="0" dirty="0" smtClean="0">
              <a:ln w="10541" cmpd="sng">
                <a:solidFill>
                  <a:srgbClr val="002060"/>
                </a:solidFill>
                <a:prstDash val="solid"/>
              </a:ln>
              <a:solidFill>
                <a:srgbClr val="002060"/>
              </a:solidFill>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268760"/>
            <a:ext cx="7772400" cy="4248472"/>
          </a:xfrm>
        </p:spPr>
        <p:txBody>
          <a:bodyPr>
            <a:normAutofit/>
          </a:bodyPr>
          <a:lstStyle/>
          <a:p>
            <a:r>
              <a:rPr lang="ru-RU" sz="6600" b="1" cap="all" dirty="0">
                <a:ln w="9000" cmpd="sng">
                  <a:solidFill>
                    <a:srgbClr val="FF0000"/>
                  </a:solidFill>
                  <a:prstDash val="solid"/>
                </a:ln>
                <a:solidFill>
                  <a:srgbClr val="FF0000"/>
                </a:solidFill>
                <a:effectLst>
                  <a:reflection blurRad="12700" stA="28000" endPos="45000" dist="1000" dir="5400000" sy="-100000" algn="bl" rotWithShape="0"/>
                </a:effectLst>
                <a:latin typeface="Arial Black" pitchFamily="34" charset="0"/>
              </a:rPr>
              <a:t>Спасибо за внимание!</a:t>
            </a:r>
          </a:p>
        </p:txBody>
      </p:sp>
    </p:spTree>
    <p:extLst>
      <p:ext uri="{BB962C8B-B14F-4D97-AF65-F5344CB8AC3E}">
        <p14:creationId xmlns:p14="http://schemas.microsoft.com/office/powerpoint/2010/main" xmlns="" val="100689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5796"/>
            <a:ext cx="9144000" cy="6852204"/>
          </a:xfrm>
        </p:spPr>
        <p:txBody>
          <a:bodyPr/>
          <a:lstStyle/>
          <a:p>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endParaRPr lang="ru-RU" b="1" cap="all" dirty="0">
              <a:ln w="9000" cmpd="sng">
                <a:solidFill>
                  <a:srgbClr val="002060"/>
                </a:solidFill>
                <a:prstDash val="solid"/>
              </a:ln>
              <a:solidFill>
                <a:srgbClr val="002060"/>
              </a:solidFill>
              <a:effectLst>
                <a:reflection blurRad="12700" stA="28000" endPos="45000" dist="1000" dir="5400000" sy="-100000" algn="bl" rotWithShape="0"/>
              </a:effectLst>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764704"/>
            <a:ext cx="9144000" cy="5256584"/>
          </a:xfrm>
          <a:prstGeom prst="rect">
            <a:avLst/>
          </a:prstGeom>
        </p:spPr>
      </p:pic>
    </p:spTree>
    <p:extLst>
      <p:ext uri="{BB962C8B-B14F-4D97-AF65-F5344CB8AC3E}">
        <p14:creationId xmlns:p14="http://schemas.microsoft.com/office/powerpoint/2010/main" xmlns="" val="1475284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16632"/>
            <a:ext cx="8712968" cy="6480719"/>
          </a:xfrm>
        </p:spPr>
        <p:txBody>
          <a:bodyPr>
            <a:normAutofit/>
          </a:bodyPr>
          <a:lstStyle/>
          <a:p>
            <a:pPr algn="l"/>
            <a:r>
              <a:rPr lang="ru-RU" sz="4000" b="1" dirty="0"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     </a:t>
            </a:r>
            <a:r>
              <a:rPr lang="ru-RU" sz="4000" b="1" u="sng" dirty="0" err="1"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Васи́лий</a:t>
            </a:r>
            <a:r>
              <a:rPr lang="ru-RU" sz="4000" b="1" u="sng" dirty="0"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 </a:t>
            </a:r>
            <a:r>
              <a:rPr lang="ru-RU" sz="4000" b="1" u="sng" dirty="0" err="1"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Миха́йлович</a:t>
            </a:r>
            <a:r>
              <a:rPr lang="ru-RU" sz="4000" b="1" u="sng" dirty="0"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 </a:t>
            </a:r>
            <a:r>
              <a:rPr lang="ru-RU" sz="4000" b="1" u="sng" dirty="0" err="1"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Песко́в</a:t>
            </a:r>
            <a:r>
              <a:rPr lang="ru-RU" sz="4000" b="1" u="sng" dirty="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
            </a:r>
            <a:br>
              <a:rPr lang="ru-RU" sz="4000" b="1" u="sng" dirty="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br>
            <a:r>
              <a:rPr lang="ru-RU" sz="4000" b="1" u="sng" dirty="0"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
            </a:r>
            <a:br>
              <a:rPr lang="ru-RU" sz="4000" b="1" u="sng" dirty="0"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br>
            <a:r>
              <a:rPr lang="ru-RU" sz="4000" b="1" dirty="0" smtClean="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rPr>
              <a:t>советский писатель, журналист и фотокорреспондент, тележурналист. Ведущий программы «В мире животных» (1975—1990), путешественник. Лауреат Ленинской премии (1964) и премии Правительства РФ 2013 г. в области СМИ </a:t>
            </a:r>
            <a:endParaRPr lang="ru-RU" sz="4000" b="1" dirty="0">
              <a:ln w="10541" cmpd="sng">
                <a:solidFill>
                  <a:schemeClr val="accent1">
                    <a:shade val="88000"/>
                    <a:satMod val="110000"/>
                  </a:schemeClr>
                </a:solidFill>
                <a:prstDash val="solid"/>
              </a:ln>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0"/>
            <a:ext cx="7772400" cy="6408711"/>
          </a:xfrm>
        </p:spPr>
        <p:txBody>
          <a:bodyPr>
            <a:normAutofit fontScale="90000"/>
          </a:bodyPr>
          <a:lstStyle/>
          <a:p>
            <a:pPr algn="l"/>
            <a:r>
              <a:rPr lang="ru-RU" sz="3800" b="1" i="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Arial Black" pitchFamily="34" charset="0"/>
              </a:rPr>
              <a:t>         Проблема текста</a:t>
            </a:r>
            <a:r>
              <a:rPr lang="ru-RU" sz="3600" b="1" i="1" u="sng"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Arial Black" pitchFamily="34" charset="0"/>
              </a:rPr>
              <a:t/>
            </a:r>
            <a:br>
              <a:rPr lang="ru-RU" sz="3600" b="1" i="1" u="sng"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Arial Black" pitchFamily="34" charset="0"/>
              </a:rPr>
            </a:br>
            <a:r>
              <a:rPr lang="ru-RU" sz="3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r>
            <a:br>
              <a:rPr lang="ru-RU" sz="3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br>
            <a:r>
              <a:rPr lang="ru-RU" sz="3000" b="1" u="sng" cap="all"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Проблема текста </a:t>
            </a:r>
            <a:r>
              <a:rPr lang="ru-RU" sz="3000" b="1" cap="all"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 это предмет обсуждения, вопрос, над которым рассуждает автор</a:t>
            </a:r>
            <a:r>
              <a:rPr lang="ru-RU" sz="3000" b="1"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 </a:t>
            </a:r>
            <a:br>
              <a:rPr lang="ru-RU" sz="3000" b="1"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br>
            <a:r>
              <a:rPr lang="ru-RU" sz="3000" b="1"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
            </a:r>
            <a:br>
              <a:rPr lang="ru-RU" sz="3000" b="1"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br>
            <a:r>
              <a:rPr lang="ru-RU" sz="3000" b="1" u="sng"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Выявление </a:t>
            </a:r>
            <a:r>
              <a:rPr lang="ru-RU" sz="3000" b="1" u="sng" cap="all"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и формулирование проблемы </a:t>
            </a:r>
            <a:r>
              <a:rPr lang="ru-RU" sz="3000" b="1" cap="all"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 важнейший этап работы над сочинением, поскольку по всем остальным критериям </a:t>
            </a:r>
            <a:r>
              <a:rPr lang="ru-RU" sz="3000" b="1"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Вы </a:t>
            </a:r>
            <a:r>
              <a:rPr lang="ru-RU" sz="3000" b="1" cap="all"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будете работать только с этой проблемой: именно эту, заявленную </a:t>
            </a:r>
            <a:r>
              <a:rPr lang="ru-RU" sz="3000" b="1"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Вами</a:t>
            </a:r>
            <a:r>
              <a:rPr lang="ru-RU" sz="3000" b="1" cap="all"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 </a:t>
            </a:r>
            <a:r>
              <a:rPr lang="ru-RU" sz="3000" b="1" cap="all" dirty="0" smtClean="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Вы </a:t>
            </a:r>
            <a:r>
              <a:rPr lang="ru-RU" sz="3000" b="1" cap="all" dirty="0">
                <a:ln w="9000" cmpd="sng">
                  <a:solidFill>
                    <a:schemeClr val="accent4">
                      <a:shade val="50000"/>
                      <a:satMod val="120000"/>
                    </a:schemeClr>
                  </a:solidFill>
                  <a:prstDash val="solid"/>
                </a:ln>
                <a:solidFill>
                  <a:schemeClr val="tx1">
                    <a:lumMod val="95000"/>
                    <a:lumOff val="5000"/>
                  </a:schemeClr>
                </a:solidFill>
                <a:effectLst>
                  <a:reflection blurRad="12700" stA="28000" endPos="45000" dist="1000" dir="5400000" sy="-100000" algn="bl" rotWithShape="0"/>
                </a:effectLst>
                <a:latin typeface="Arial" pitchFamily="34" charset="0"/>
                <a:cs typeface="Arial" pitchFamily="34" charset="0"/>
              </a:rPr>
              <a:t>должны будете прокомментировать, выразить отношение автора</a:t>
            </a:r>
            <a:r>
              <a:rPr lang="ru-RU" sz="3000" dirty="0">
                <a:solidFill>
                  <a:schemeClr val="tx1">
                    <a:lumMod val="95000"/>
                    <a:lumOff val="5000"/>
                  </a:schemeClr>
                </a:solidFill>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260648"/>
            <a:ext cx="8712968" cy="6408711"/>
          </a:xfrm>
        </p:spPr>
        <p:txBody>
          <a:bodyPr>
            <a:noAutofit/>
          </a:bodyPr>
          <a:lstStyle/>
          <a:p>
            <a:pPr algn="l"/>
            <a:r>
              <a:rPr lang="ru-RU" sz="3200" b="1" u="sng" dirty="0" smtClean="0">
                <a:ln w="18000">
                  <a:solidFill>
                    <a:srgbClr val="C00000"/>
                  </a:solidFill>
                  <a:prstDash val="solid"/>
                  <a:miter lim="800000"/>
                </a:ln>
                <a:solidFill>
                  <a:srgbClr val="C00000"/>
                </a:solidFill>
                <a:effectLst>
                  <a:outerShdw blurRad="25500" dist="23000" dir="7020000" algn="tl">
                    <a:srgbClr val="000000">
                      <a:alpha val="50000"/>
                    </a:srgbClr>
                  </a:outerShdw>
                </a:effectLst>
                <a:latin typeface="Arial" pitchFamily="34" charset="0"/>
                <a:cs typeface="Arial" pitchFamily="34" charset="0"/>
              </a:rPr>
              <a:t>Выявленные проблемы текста: </a:t>
            </a:r>
            <a:r>
              <a:rPr lang="ru-RU" sz="3200" dirty="0" smtClean="0">
                <a:solidFill>
                  <a:prstClr val="black"/>
                </a:solidFill>
                <a:latin typeface="Arial" pitchFamily="34" charset="0"/>
                <a:cs typeface="Arial" pitchFamily="34" charset="0"/>
              </a:rPr>
              <a:t/>
            </a:r>
            <a:br>
              <a:rPr lang="ru-RU" sz="3200" dirty="0" smtClean="0">
                <a:solidFill>
                  <a:prstClr val="black"/>
                </a:solidFill>
                <a:latin typeface="Arial" pitchFamily="34" charset="0"/>
                <a:cs typeface="Arial" pitchFamily="34" charset="0"/>
              </a:rPr>
            </a:br>
            <a:r>
              <a:rPr lang="ru-RU" sz="3200" dirty="0">
                <a:solidFill>
                  <a:prstClr val="black"/>
                </a:solidFill>
                <a:latin typeface="Arial" pitchFamily="34" charset="0"/>
                <a:cs typeface="Arial" pitchFamily="34" charset="0"/>
              </a:rPr>
              <a:t/>
            </a:r>
            <a:br>
              <a:rPr lang="ru-RU" sz="3200" dirty="0">
                <a:solidFill>
                  <a:prstClr val="black"/>
                </a:solidFill>
                <a:latin typeface="Arial" pitchFamily="34" charset="0"/>
                <a:cs typeface="Arial" pitchFamily="34" charset="0"/>
              </a:rPr>
            </a:br>
            <a:r>
              <a:rPr lang="ru-RU" sz="3200" b="1" i="1" dirty="0" smtClean="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1.Чувство </a:t>
            </a:r>
            <a:r>
              <a:rPr lang="ru-RU" sz="3200" b="1" i="1" dirty="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природы дано человеку от рождения. Является ли чувство природы врожденным?    </a:t>
            </a:r>
            <a:r>
              <a:rPr lang="ru-RU" sz="3200" b="1" i="1" dirty="0" smtClean="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
            </a:r>
            <a:br>
              <a:rPr lang="ru-RU" sz="3200" b="1" i="1" dirty="0" smtClean="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br>
            <a:r>
              <a:rPr lang="ru-RU" sz="3200" b="1" i="1" dirty="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
            </a:r>
            <a:br>
              <a:rPr lang="ru-RU" sz="3200" b="1" i="1" dirty="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br>
            <a:r>
              <a:rPr lang="ru-RU" sz="3200" b="1" i="1" dirty="0" smtClean="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2.Любовь </a:t>
            </a:r>
            <a:r>
              <a:rPr lang="ru-RU" sz="3200" b="1" i="1" dirty="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к природе надо вовремя разбудить в душе человека. Что может разбудить любовь к природе?      </a:t>
            </a:r>
            <a:r>
              <a:rPr lang="ru-RU" sz="3200" b="1" i="1" dirty="0" smtClean="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
            </a:r>
            <a:br>
              <a:rPr lang="ru-RU" sz="3200" b="1" i="1" dirty="0" smtClean="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br>
            <a:r>
              <a:rPr lang="ru-RU" sz="3200" b="1" i="1" dirty="0" smtClean="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                                     </a:t>
            </a:r>
            <a:r>
              <a:rPr lang="ru-RU" sz="3200" b="1" i="1" dirty="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
            </a:r>
            <a:br>
              <a:rPr lang="ru-RU" sz="3200" b="1" i="1" dirty="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br>
            <a:r>
              <a:rPr lang="ru-RU" sz="3200" b="1" i="1" dirty="0">
                <a:ln w="18000">
                  <a:solidFill>
                    <a:schemeClr val="tx1">
                      <a:lumMod val="95000"/>
                      <a:lumOff val="5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latin typeface="Arial" pitchFamily="34" charset="0"/>
                <a:cs typeface="Arial" pitchFamily="34" charset="0"/>
              </a:rPr>
              <a:t>  3. Любовь к природе дает человеку ощущение счастья. Что дает человеку любовь к природе?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11560" y="476673"/>
            <a:ext cx="7920880" cy="5760640"/>
          </a:xfrm>
        </p:spPr>
        <p:txBody>
          <a:bodyPr>
            <a:normAutofit/>
          </a:bodyPr>
          <a:lstStyle/>
          <a:p>
            <a:r>
              <a:rPr lang="ru-RU" dirty="0" smtClean="0"/>
              <a:t/>
            </a:r>
            <a:br>
              <a:rPr lang="ru-RU" dirty="0" smtClean="0"/>
            </a:br>
            <a:r>
              <a:rPr lang="ru-RU" b="1" i="1" dirty="0" smtClean="0"/>
              <a:t/>
            </a:r>
            <a:br>
              <a:rPr lang="ru-RU" b="1" i="1" dirty="0" smtClean="0"/>
            </a:br>
            <a:r>
              <a:rPr lang="ru-RU" dirty="0" smtClean="0"/>
              <a:t/>
            </a:r>
            <a:br>
              <a:rPr lang="ru-RU" dirty="0" smtClean="0"/>
            </a:br>
            <a:endParaRPr lang="ru-RU" dirty="0"/>
          </a:p>
        </p:txBody>
      </p:sp>
      <p:sp>
        <p:nvSpPr>
          <p:cNvPr id="6" name="Прямоугольник 5"/>
          <p:cNvSpPr/>
          <p:nvPr/>
        </p:nvSpPr>
        <p:spPr>
          <a:xfrm>
            <a:off x="683568" y="332656"/>
            <a:ext cx="7632848" cy="6186309"/>
          </a:xfrm>
          <a:prstGeom prst="rect">
            <a:avLst/>
          </a:prstGeom>
        </p:spPr>
        <p:txBody>
          <a:bodyPr wrap="square">
            <a:spAutoFit/>
          </a:bodyPr>
          <a:lstStyle/>
          <a:p>
            <a:endParaRPr lang="ru-RU" sz="4000" b="1" i="1" u="sng" dirty="0" smtClean="0">
              <a:ln w="10541" cmpd="sng">
                <a:solidFill>
                  <a:schemeClr val="accent1">
                    <a:lumMod val="50000"/>
                  </a:schemeClr>
                </a:solidFill>
                <a:prstDash val="solid"/>
              </a:ln>
              <a:solidFill>
                <a:schemeClr val="tx2">
                  <a:lumMod val="50000"/>
                </a:schemeClr>
              </a:solidFill>
              <a:latin typeface="Arial Black" pitchFamily="34" charset="0"/>
            </a:endParaRPr>
          </a:p>
          <a:p>
            <a:r>
              <a:rPr lang="ru-RU" sz="4000" b="1" i="1" u="sng" dirty="0" smtClean="0">
                <a:ln w="10541" cmpd="sng">
                  <a:solidFill>
                    <a:schemeClr val="accent1">
                      <a:lumMod val="50000"/>
                    </a:schemeClr>
                  </a:solidFill>
                  <a:prstDash val="solid"/>
                </a:ln>
                <a:solidFill>
                  <a:schemeClr val="tx2">
                    <a:lumMod val="50000"/>
                  </a:schemeClr>
                </a:solidFill>
                <a:latin typeface="Arial Black" pitchFamily="34" charset="0"/>
              </a:rPr>
              <a:t>Комментарий </a:t>
            </a:r>
            <a:r>
              <a:rPr lang="ru-RU" sz="4000" b="1" i="1" u="sng" dirty="0">
                <a:ln w="10541" cmpd="sng">
                  <a:solidFill>
                    <a:schemeClr val="accent1">
                      <a:lumMod val="50000"/>
                    </a:schemeClr>
                  </a:solidFill>
                  <a:prstDash val="solid"/>
                </a:ln>
                <a:solidFill>
                  <a:schemeClr val="tx2">
                    <a:lumMod val="50000"/>
                  </a:schemeClr>
                </a:solidFill>
                <a:latin typeface="Arial Black" pitchFamily="34" charset="0"/>
              </a:rPr>
              <a:t>к проблеме </a:t>
            </a:r>
            <a:endParaRPr lang="ru-RU" sz="4000" b="1" i="1" u="sng" dirty="0" smtClean="0">
              <a:ln w="10541" cmpd="sng">
                <a:solidFill>
                  <a:schemeClr val="accent1">
                    <a:lumMod val="50000"/>
                  </a:schemeClr>
                </a:solidFill>
                <a:prstDash val="solid"/>
              </a:ln>
              <a:solidFill>
                <a:schemeClr val="tx2">
                  <a:lumMod val="50000"/>
                </a:schemeClr>
              </a:solidFill>
              <a:latin typeface="Arial Black" pitchFamily="34" charset="0"/>
            </a:endParaRPr>
          </a:p>
          <a:p>
            <a:r>
              <a:rPr lang="ru-RU" sz="4000" b="1" dirty="0" smtClean="0">
                <a:ln w="10541" cmpd="sng">
                  <a:solidFill>
                    <a:schemeClr val="accent1">
                      <a:lumMod val="50000"/>
                    </a:schemeClr>
                  </a:solidFill>
                  <a:prstDash val="solid"/>
                </a:ln>
                <a:solidFill>
                  <a:schemeClr val="tx2">
                    <a:lumMod val="50000"/>
                  </a:schemeClr>
                </a:solidFill>
                <a:latin typeface="Arial Black" pitchFamily="34" charset="0"/>
              </a:rPr>
              <a:t>– </a:t>
            </a:r>
            <a:r>
              <a:rPr lang="ru-RU" sz="4000" b="1" dirty="0">
                <a:ln w="10541" cmpd="sng">
                  <a:solidFill>
                    <a:schemeClr val="accent1">
                      <a:lumMod val="50000"/>
                    </a:schemeClr>
                  </a:solidFill>
                  <a:prstDash val="solid"/>
                </a:ln>
                <a:solidFill>
                  <a:schemeClr val="tx2">
                    <a:lumMod val="50000"/>
                  </a:schemeClr>
                </a:solidFill>
                <a:latin typeface="Arial Black" pitchFamily="34" charset="0"/>
              </a:rPr>
              <a:t>это рассуждения, пояснительные замечания по поводу проблемы текста, объяснение того, как проблема раскрывается в этом </a:t>
            </a:r>
            <a:r>
              <a:rPr lang="ru-RU" sz="4000" b="1" dirty="0" smtClean="0">
                <a:ln w="10541" cmpd="sng">
                  <a:solidFill>
                    <a:schemeClr val="accent1">
                      <a:lumMod val="50000"/>
                    </a:schemeClr>
                  </a:solidFill>
                  <a:prstDash val="solid"/>
                </a:ln>
                <a:solidFill>
                  <a:schemeClr val="tx2">
                    <a:lumMod val="50000"/>
                  </a:schemeClr>
                </a:solidFill>
                <a:latin typeface="Arial Black" pitchFamily="34" charset="0"/>
              </a:rPr>
              <a:t>тексте</a:t>
            </a:r>
            <a:r>
              <a:rPr lang="ru-RU" sz="4000" b="1" dirty="0">
                <a:ln w="10541" cmpd="sng">
                  <a:solidFill>
                    <a:schemeClr val="accent1">
                      <a:lumMod val="50000"/>
                    </a:schemeClr>
                  </a:solidFill>
                  <a:prstDash val="solid"/>
                </a:ln>
                <a:solidFill>
                  <a:schemeClr val="tx2">
                    <a:lumMod val="50000"/>
                  </a:schemeClr>
                </a:solidFill>
                <a:latin typeface="Arial Black" pitchFamily="34" charset="0"/>
              </a:rPr>
              <a:t>.</a:t>
            </a:r>
            <a:endParaRPr lang="ru-RU" b="1" i="1" dirty="0" smtClean="0">
              <a:solidFill>
                <a:prstClr val="black"/>
              </a:solidFill>
            </a:endParaRPr>
          </a:p>
          <a:p>
            <a:endParaRPr lang="ru-RU" b="1" i="1" dirty="0" smtClean="0">
              <a:solidFill>
                <a:prstClr val="black"/>
              </a:solidFill>
            </a:endParaRP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fontScale="90000"/>
          </a:bodyPr>
          <a:lstStyle/>
          <a:p>
            <a:pPr algn="just"/>
            <a:r>
              <a:rPr lang="ru-RU" sz="3500" b="1" dirty="0" smtClean="0">
                <a:ln w="1905">
                  <a:solidFill>
                    <a:srgbClr val="00B050"/>
                  </a:solidFill>
                </a:ln>
                <a:solidFill>
                  <a:srgbClr val="00B050"/>
                </a:solidFill>
                <a:latin typeface="Times New Roman" pitchFamily="18" charset="0"/>
                <a:cs typeface="Times New Roman" pitchFamily="18" charset="0"/>
              </a:rPr>
              <a:t/>
            </a:r>
            <a:br>
              <a:rPr lang="ru-RU" sz="3500" b="1" dirty="0" smtClean="0">
                <a:ln w="1905">
                  <a:solidFill>
                    <a:srgbClr val="00B050"/>
                  </a:solidFill>
                </a:ln>
                <a:solidFill>
                  <a:srgbClr val="00B050"/>
                </a:solidFill>
                <a:latin typeface="Times New Roman" pitchFamily="18" charset="0"/>
                <a:cs typeface="Times New Roman" pitchFamily="18" charset="0"/>
              </a:rPr>
            </a:br>
            <a:r>
              <a:rPr lang="ru-RU" sz="3500" b="1" dirty="0">
                <a:ln w="1905">
                  <a:solidFill>
                    <a:srgbClr val="00B050"/>
                  </a:solidFill>
                </a:ln>
                <a:solidFill>
                  <a:srgbClr val="00B050"/>
                </a:solidFill>
                <a:latin typeface="Times New Roman" pitchFamily="18" charset="0"/>
                <a:cs typeface="Times New Roman" pitchFamily="18" charset="0"/>
              </a:rPr>
              <a:t/>
            </a:r>
            <a:br>
              <a:rPr lang="ru-RU" sz="3500" b="1" dirty="0">
                <a:ln w="1905">
                  <a:solidFill>
                    <a:srgbClr val="00B050"/>
                  </a:solidFill>
                </a:ln>
                <a:solidFill>
                  <a:srgbClr val="00B050"/>
                </a:solidFill>
                <a:latin typeface="Times New Roman" pitchFamily="18" charset="0"/>
                <a:cs typeface="Times New Roman" pitchFamily="18" charset="0"/>
              </a:rPr>
            </a:br>
            <a:r>
              <a:rPr lang="ru-RU" sz="3500" b="1" dirty="0" smtClean="0">
                <a:ln w="1905">
                  <a:solidFill>
                    <a:srgbClr val="002060"/>
                  </a:solidFill>
                </a:ln>
                <a:solidFill>
                  <a:srgbClr val="002060"/>
                </a:solidFill>
                <a:latin typeface="Times New Roman" pitchFamily="18" charset="0"/>
                <a:cs typeface="Times New Roman" pitchFamily="18" charset="0"/>
              </a:rPr>
              <a:t>Песков В.М.  </a:t>
            </a:r>
            <a:r>
              <a:rPr lang="ru-RU" sz="3500" b="1" dirty="0">
                <a:ln w="1905">
                  <a:solidFill>
                    <a:srgbClr val="002060"/>
                  </a:solidFill>
                </a:ln>
                <a:solidFill>
                  <a:srgbClr val="002060"/>
                </a:solidFill>
                <a:latin typeface="Times New Roman" pitchFamily="18" charset="0"/>
                <a:cs typeface="Times New Roman" pitchFamily="18" charset="0"/>
              </a:rPr>
              <a:t>замечает, что некоторые люди умеют особенно тонко чувствовать природу. Попадая в лес, они видят целый мир, полный тайн и красоты, ощущают подъем телесных и душевных сил. </a:t>
            </a:r>
            <a:r>
              <a:rPr lang="ru-RU" sz="3500" b="1" dirty="0" smtClean="0">
                <a:ln w="1905">
                  <a:solidFill>
                    <a:srgbClr val="002060"/>
                  </a:solidFill>
                </a:ln>
                <a:solidFill>
                  <a:srgbClr val="002060"/>
                </a:solidFill>
                <a:latin typeface="Times New Roman" pitchFamily="18" charset="0"/>
                <a:cs typeface="Times New Roman" pitchFamily="18" charset="0"/>
              </a:rPr>
              <a:t/>
            </a:r>
            <a:br>
              <a:rPr lang="ru-RU" sz="3500" b="1" dirty="0" smtClean="0">
                <a:ln w="1905">
                  <a:solidFill>
                    <a:srgbClr val="002060"/>
                  </a:solidFill>
                </a:ln>
                <a:solidFill>
                  <a:srgbClr val="002060"/>
                </a:solidFill>
                <a:latin typeface="Times New Roman" pitchFamily="18" charset="0"/>
                <a:cs typeface="Times New Roman" pitchFamily="18" charset="0"/>
              </a:rPr>
            </a:br>
            <a:r>
              <a:rPr lang="ru-RU" sz="3500" b="1" dirty="0" smtClean="0">
                <a:ln w="1905">
                  <a:solidFill>
                    <a:srgbClr val="002060"/>
                  </a:solidFill>
                </a:ln>
                <a:solidFill>
                  <a:srgbClr val="002060"/>
                </a:solidFill>
                <a:latin typeface="Times New Roman" pitchFamily="18" charset="0"/>
                <a:cs typeface="Times New Roman" pitchFamily="18" charset="0"/>
              </a:rPr>
              <a:t>Почему </a:t>
            </a:r>
            <a:r>
              <a:rPr lang="ru-RU" sz="3500" b="1" dirty="0">
                <a:ln w="1905">
                  <a:solidFill>
                    <a:srgbClr val="002060"/>
                  </a:solidFill>
                </a:ln>
                <a:solidFill>
                  <a:srgbClr val="002060"/>
                </a:solidFill>
                <a:latin typeface="Times New Roman" pitchFamily="18" charset="0"/>
                <a:cs typeface="Times New Roman" pitchFamily="18" charset="0"/>
              </a:rPr>
              <a:t>в такие моменты «радость жизни» становится почти осязаемой? </a:t>
            </a:r>
            <a:r>
              <a:rPr lang="ru-RU" sz="3500" b="1" dirty="0" smtClean="0">
                <a:ln w="1905">
                  <a:solidFill>
                    <a:srgbClr val="002060"/>
                  </a:solidFill>
                </a:ln>
                <a:solidFill>
                  <a:srgbClr val="002060"/>
                </a:solidFill>
                <a:latin typeface="Times New Roman" pitchFamily="18" charset="0"/>
                <a:cs typeface="Times New Roman" pitchFamily="18" charset="0"/>
              </a:rPr>
              <a:t>Ответ </a:t>
            </a:r>
            <a:r>
              <a:rPr lang="ru-RU" sz="3500" b="1" dirty="0">
                <a:ln w="1905">
                  <a:solidFill>
                    <a:srgbClr val="002060"/>
                  </a:solidFill>
                </a:ln>
                <a:solidFill>
                  <a:srgbClr val="002060"/>
                </a:solidFill>
                <a:latin typeface="Times New Roman" pitchFamily="18" charset="0"/>
                <a:cs typeface="Times New Roman" pitchFamily="18" charset="0"/>
              </a:rPr>
              <a:t>на этот вопрос  автор находит в словах </a:t>
            </a:r>
            <a:r>
              <a:rPr lang="ru-RU" sz="3500" b="1" dirty="0" err="1" smtClean="0">
                <a:ln w="1905">
                  <a:solidFill>
                    <a:srgbClr val="002060"/>
                  </a:solidFill>
                </a:ln>
                <a:solidFill>
                  <a:srgbClr val="002060"/>
                </a:solidFill>
                <a:latin typeface="Times New Roman" pitchFamily="18" charset="0"/>
                <a:cs typeface="Times New Roman" pitchFamily="18" charset="0"/>
              </a:rPr>
              <a:t>Л.Н.Толстого</a:t>
            </a:r>
            <a:r>
              <a:rPr lang="ru-RU" sz="3500" b="1" dirty="0">
                <a:ln w="1905">
                  <a:solidFill>
                    <a:srgbClr val="002060"/>
                  </a:solidFill>
                </a:ln>
                <a:solidFill>
                  <a:srgbClr val="002060"/>
                </a:solidFill>
                <a:latin typeface="Times New Roman" pitchFamily="18" charset="0"/>
                <a:cs typeface="Times New Roman" pitchFamily="18" charset="0"/>
              </a:rPr>
              <a:t>: «</a:t>
            </a:r>
            <a:r>
              <a:rPr lang="ru-RU" sz="3500" b="1" dirty="0" smtClean="0">
                <a:ln w="1905">
                  <a:solidFill>
                    <a:srgbClr val="002060"/>
                  </a:solidFill>
                </a:ln>
                <a:solidFill>
                  <a:srgbClr val="002060"/>
                </a:solidFill>
                <a:latin typeface="Times New Roman" pitchFamily="18" charset="0"/>
                <a:cs typeface="Times New Roman" pitchFamily="18" charset="0"/>
              </a:rPr>
              <a:t>Счастье – это быть с </a:t>
            </a:r>
            <a:r>
              <a:rPr lang="ru-RU" sz="3500" b="1" dirty="0">
                <a:ln w="1905">
                  <a:solidFill>
                    <a:srgbClr val="002060"/>
                  </a:solidFill>
                </a:ln>
                <a:solidFill>
                  <a:srgbClr val="002060"/>
                </a:solidFill>
                <a:latin typeface="Times New Roman" pitchFamily="18" charset="0"/>
                <a:cs typeface="Times New Roman" pitchFamily="18" charset="0"/>
              </a:rPr>
              <a:t>природой, видеть ее</a:t>
            </a:r>
            <a:r>
              <a:rPr lang="ru-RU" sz="3500" b="1" dirty="0" smtClean="0">
                <a:ln w="1905">
                  <a:solidFill>
                    <a:srgbClr val="002060"/>
                  </a:solidFill>
                </a:ln>
                <a:solidFill>
                  <a:srgbClr val="002060"/>
                </a:solidFill>
                <a:latin typeface="Times New Roman" pitchFamily="18" charset="0"/>
                <a:cs typeface="Times New Roman" pitchFamily="18" charset="0"/>
              </a:rPr>
              <a:t>, говорить </a:t>
            </a:r>
            <a:r>
              <a:rPr lang="ru-RU" sz="3500" b="1" dirty="0">
                <a:ln w="1905">
                  <a:solidFill>
                    <a:srgbClr val="002060"/>
                  </a:solidFill>
                </a:ln>
                <a:solidFill>
                  <a:srgbClr val="002060"/>
                </a:solidFill>
                <a:latin typeface="Times New Roman" pitchFamily="18" charset="0"/>
                <a:cs typeface="Times New Roman" pitchFamily="18" charset="0"/>
              </a:rPr>
              <a:t>с ней</a:t>
            </a:r>
            <a:r>
              <a:rPr lang="ru-RU" sz="3500" b="1" dirty="0" smtClean="0">
                <a:ln w="1905">
                  <a:solidFill>
                    <a:srgbClr val="002060"/>
                  </a:solidFill>
                </a:ln>
                <a:solidFill>
                  <a:srgbClr val="002060"/>
                </a:solidFill>
                <a:latin typeface="Times New Roman" pitchFamily="18" charset="0"/>
                <a:cs typeface="Times New Roman" pitchFamily="18" charset="0"/>
              </a:rPr>
              <a:t>».</a:t>
            </a:r>
            <a:r>
              <a:rPr lang="ru-RU" sz="3500" b="1" dirty="0">
                <a:ln>
                  <a:solidFill>
                    <a:srgbClr val="002060"/>
                  </a:solidFill>
                </a:ln>
                <a:solidFill>
                  <a:srgbClr val="002060"/>
                </a:solidFill>
              </a:rPr>
              <a:t/>
            </a:r>
            <a:br>
              <a:rPr lang="ru-RU" sz="3500" b="1" dirty="0">
                <a:ln>
                  <a:solidFill>
                    <a:srgbClr val="002060"/>
                  </a:solidFill>
                </a:ln>
                <a:solidFill>
                  <a:srgbClr val="002060"/>
                </a:solidFill>
              </a:rPr>
            </a:br>
            <a:r>
              <a:rPr lang="ru-RU" sz="3600" b="1" dirty="0">
                <a:ln>
                  <a:solidFill>
                    <a:srgbClr val="002060"/>
                  </a:solidFill>
                </a:ln>
                <a:solidFill>
                  <a:srgbClr val="002060"/>
                </a:solidFill>
              </a:rPr>
              <a:t/>
            </a:r>
            <a:br>
              <a:rPr lang="ru-RU" sz="3600" b="1" dirty="0">
                <a:ln>
                  <a:solidFill>
                    <a:srgbClr val="002060"/>
                  </a:solidFill>
                </a:ln>
                <a:solidFill>
                  <a:srgbClr val="002060"/>
                </a:solidFill>
              </a:rPr>
            </a:br>
            <a:endParaRPr lang="ru-RU" sz="4000" b="1" dirty="0">
              <a:ln>
                <a:solidFill>
                  <a:srgbClr val="002060"/>
                </a:solidFill>
              </a:ln>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1"/>
            <a:ext cx="7772400" cy="5688632"/>
          </a:xfrm>
        </p:spPr>
        <p:txBody>
          <a:bodyPr>
            <a:normAutofit/>
          </a:bodyPr>
          <a:lstStyle/>
          <a:p>
            <a:r>
              <a:rPr lang="ru-RU" b="1" i="1" dirty="0" smtClean="0">
                <a:ln w="10541" cmpd="sng">
                  <a:solidFill>
                    <a:srgbClr val="FF0000"/>
                  </a:solidFill>
                  <a:prstDash val="solid"/>
                </a:ln>
                <a:solidFill>
                  <a:srgbClr val="FF0000"/>
                </a:solidFill>
                <a:latin typeface="Arial Black" pitchFamily="34" charset="0"/>
                <a:cs typeface="Arial" pitchFamily="34" charset="0"/>
              </a:rPr>
              <a:t>Что такое позиция автора?</a:t>
            </a:r>
            <a:r>
              <a:rPr lang="ru-RU" b="1" dirty="0" smtClean="0">
                <a:ln w="10541" cmpd="sng">
                  <a:solidFill>
                    <a:srgbClr val="FF0000"/>
                  </a:solidFill>
                  <a:prstDash val="solid"/>
                </a:ln>
                <a:solidFill>
                  <a:srgbClr val="FF0000"/>
                </a:solidFill>
                <a:latin typeface="Arial Black" pitchFamily="34" charset="0"/>
                <a:cs typeface="Arial" pitchFamily="34" charset="0"/>
              </a:rPr>
              <a:t> </a:t>
            </a:r>
            <a:r>
              <a:rPr lang="ru-RU" sz="4000" dirty="0" smtClean="0">
                <a:latin typeface="Arial" pitchFamily="34" charset="0"/>
                <a:cs typeface="Arial" pitchFamily="34" charset="0"/>
              </a:rPr>
              <a:t/>
            </a:r>
            <a:br>
              <a:rPr lang="ru-RU" sz="4000" dirty="0" smtClean="0">
                <a:latin typeface="Arial" pitchFamily="34" charset="0"/>
                <a:cs typeface="Arial" pitchFamily="34" charset="0"/>
              </a:rPr>
            </a:br>
            <a:r>
              <a:rPr lang="ru-RU" sz="4000" dirty="0">
                <a:latin typeface="Arial" pitchFamily="34" charset="0"/>
                <a:cs typeface="Arial" pitchFamily="34" charset="0"/>
              </a:rPr>
              <a:t/>
            </a:r>
            <a:br>
              <a:rPr lang="ru-RU" sz="4000" dirty="0">
                <a:latin typeface="Arial" pitchFamily="34" charset="0"/>
                <a:cs typeface="Arial" pitchFamily="34" charset="0"/>
              </a:rPr>
            </a:br>
            <a:r>
              <a:rPr lang="ru-RU" b="1" dirty="0" smtClean="0">
                <a:ln w="900" cmpd="sng">
                  <a:solidFill>
                    <a:srgbClr val="C00000">
                      <a:alpha val="55000"/>
                    </a:srgbClr>
                  </a:solidFill>
                  <a:prstDash val="solid"/>
                </a:ln>
                <a:solidFill>
                  <a:srgbClr val="C00000"/>
                </a:solidFill>
                <a:effectLst>
                  <a:outerShdw blurRad="50800" dist="38100" dir="2700000" algn="tl" rotWithShape="0">
                    <a:prstClr val="black">
                      <a:alpha val="40000"/>
                    </a:prstClr>
                  </a:outerShdw>
                </a:effectLst>
                <a:latin typeface="Times New Roman" pitchFamily="18" charset="0"/>
                <a:cs typeface="Times New Roman" pitchFamily="18" charset="0"/>
              </a:rPr>
              <a:t>Позиция автора – это вывод, к которому приходит автор, рассуждая по поводу той или иной проблемы</a:t>
            </a:r>
            <a:endParaRPr lang="ru-RU" b="1" dirty="0">
              <a:ln w="900" cmpd="sng">
                <a:solidFill>
                  <a:srgbClr val="C00000">
                    <a:alpha val="55000"/>
                  </a:srgbClr>
                </a:solidFill>
                <a:prstDash val="solid"/>
              </a:ln>
              <a:solidFill>
                <a:srgbClr val="C00000"/>
              </a:solidFill>
              <a:effectLst>
                <a:outerShdw blurRad="50800" dist="38100" dir="2700000" algn="tl" rotWithShape="0">
                  <a:prstClr val="black">
                    <a:alpha val="40000"/>
                  </a:prst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404664"/>
            <a:ext cx="8062664" cy="6120679"/>
          </a:xfrm>
        </p:spPr>
        <p:txBody>
          <a:bodyPr>
            <a:normAutofit/>
          </a:bodyPr>
          <a:lstStyle/>
          <a:p>
            <a:pPr algn="l"/>
            <a:r>
              <a:rPr lang="ru-RU" sz="3200" b="1" cap="all" dirty="0" smtClean="0">
                <a:ln w="9000" cmpd="sng">
                  <a:solidFill>
                    <a:srgbClr val="00B050"/>
                  </a:solidFill>
                  <a:prstDash val="solid"/>
                </a:ln>
                <a:solidFill>
                  <a:srgbClr val="00B050"/>
                </a:solidFill>
                <a:effectLst>
                  <a:reflection blurRad="12700" stA="28000" endPos="45000" dist="1000" dir="5400000" sy="-100000" algn="bl" rotWithShape="0"/>
                </a:effectLst>
                <a:latin typeface="Arial Black" pitchFamily="34" charset="0"/>
              </a:rPr>
              <a:t>В.М. Песков </a:t>
            </a:r>
            <a:r>
              <a:rPr lang="ru-RU" sz="3200" b="1" cap="all" dirty="0">
                <a:ln w="9000" cmpd="sng">
                  <a:solidFill>
                    <a:srgbClr val="00B050"/>
                  </a:solidFill>
                  <a:prstDash val="solid"/>
                </a:ln>
                <a:solidFill>
                  <a:srgbClr val="00B050"/>
                </a:solidFill>
                <a:effectLst>
                  <a:reflection blurRad="12700" stA="28000" endPos="45000" dist="1000" dir="5400000" sy="-100000" algn="bl" rotWithShape="0"/>
                </a:effectLst>
                <a:latin typeface="Arial Black" pitchFamily="34" charset="0"/>
              </a:rPr>
              <a:t>считает, что любовь «ко всему, что зеленеет, дышит, издает звуки, сверкает красками» дает человеку ощущение счастья. О</a:t>
            </a:r>
            <a:r>
              <a:rPr lang="ru-RU" sz="3200" b="1" cap="all" dirty="0" smtClean="0">
                <a:ln w="9000" cmpd="sng">
                  <a:solidFill>
                    <a:srgbClr val="00B050"/>
                  </a:solidFill>
                  <a:prstDash val="solid"/>
                </a:ln>
                <a:solidFill>
                  <a:srgbClr val="00B050"/>
                </a:solidFill>
                <a:effectLst>
                  <a:reflection blurRad="12700" stA="28000" endPos="45000" dist="1000" dir="5400000" sy="-100000" algn="bl" rotWithShape="0"/>
                </a:effectLst>
                <a:latin typeface="Arial Black" pitchFamily="34" charset="0"/>
              </a:rPr>
              <a:t>на </a:t>
            </a:r>
            <a:r>
              <a:rPr lang="ru-RU" sz="3200" b="1" cap="all" dirty="0">
                <a:ln w="9000" cmpd="sng">
                  <a:solidFill>
                    <a:srgbClr val="00B050"/>
                  </a:solidFill>
                  <a:prstDash val="solid"/>
                </a:ln>
                <a:solidFill>
                  <a:srgbClr val="00B050"/>
                </a:solidFill>
                <a:effectLst>
                  <a:reflection blurRad="12700" stA="28000" endPos="45000" dist="1000" dir="5400000" sy="-100000" algn="bl" rotWithShape="0"/>
                </a:effectLst>
                <a:latin typeface="Arial Black" pitchFamily="34" charset="0"/>
              </a:rPr>
              <a:t>может стать для человека точкой опоры, точкой «отсчета всех ценностей жизни</a:t>
            </a:r>
            <a:r>
              <a:rPr lang="ru-RU" sz="3200" b="1" cap="all" dirty="0" smtClean="0">
                <a:ln w="9000" cmpd="sng">
                  <a:solidFill>
                    <a:srgbClr val="00B050"/>
                  </a:solidFill>
                  <a:prstDash val="solid"/>
                </a:ln>
                <a:solidFill>
                  <a:srgbClr val="00B050"/>
                </a:solidFill>
                <a:effectLst>
                  <a:reflection blurRad="12700" stA="28000" endPos="45000" dist="1000" dir="5400000" sy="-100000" algn="bl" rotWithShape="0"/>
                </a:effectLst>
                <a:latin typeface="Arial Black" pitchFamily="34" charset="0"/>
              </a:rPr>
              <a:t>» </a:t>
            </a:r>
            <a:r>
              <a:rPr lang="ru-RU" sz="3200" b="1" cap="all" dirty="0">
                <a:ln w="9000" cmpd="sng">
                  <a:solidFill>
                    <a:srgbClr val="00B050"/>
                  </a:solidFill>
                  <a:prstDash val="solid"/>
                </a:ln>
                <a:solidFill>
                  <a:srgbClr val="00B050"/>
                </a:solidFill>
                <a:effectLst>
                  <a:reflection blurRad="12700" stA="28000" endPos="45000" dist="1000" dir="5400000" sy="-100000" algn="bl" rotWithShape="0"/>
                </a:effectLst>
                <a:latin typeface="Arial Black" pitchFamily="34" charset="0"/>
              </a:rPr>
              <a:t>(Средства выразительности)</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TotalTime>
  <Words>152</Words>
  <Application>Microsoft Office PowerPoint</Application>
  <PresentationFormat>Экран (4:3)</PresentationFormat>
  <Paragraphs>30</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Тема урока:   сочинение-рассуждение  по тексту  В. М. Пескова</vt:lpstr>
      <vt:lpstr>       </vt:lpstr>
      <vt:lpstr>     Васи́лий Миха́йлович Песко́в  советский писатель, журналист и фотокорреспондент, тележурналист. Ведущий программы «В мире животных» (1975—1990), путешественник. Лауреат Ленинской премии (1964) и премии Правительства РФ 2013 г. в области СМИ </vt:lpstr>
      <vt:lpstr>         Проблема текста  Проблема текста — это предмет обсуждения, вопрос, над которым рассуждает автор.   Выявление и формулирование проблемы — важнейший этап работы над сочинением, поскольку по всем остальным критериям Вы будете работать только с этой проблемой: именно эту, заявленную Вами, Вы должны будете прокомментировать, выразить отношение автора.</vt:lpstr>
      <vt:lpstr>Выявленные проблемы текста:   1.Чувство природы дано человеку от рождения. Является ли чувство природы врожденным?      2.Любовь к природе надо вовремя разбудить в душе человека. Что может разбудить любовь к природе?                                               3. Любовь к природе дает человеку ощущение счастья. Что дает человеку любовь к природе? </vt:lpstr>
      <vt:lpstr>   </vt:lpstr>
      <vt:lpstr>  Песков В.М.  замечает, что некоторые люди умеют особенно тонко чувствовать природу. Попадая в лес, они видят целый мир, полный тайн и красоты, ощущают подъем телесных и душевных сил.  Почему в такие моменты «радость жизни» становится почти осязаемой? Ответ на этот вопрос  автор находит в словах Л.Н.Толстого: «Счастье – это быть с природой, видеть ее, говорить с ней».  </vt:lpstr>
      <vt:lpstr>Что такое позиция автора?   Позиция автора – это вывод, к которому приходит автор, рассуждая по поводу той или иной проблемы</vt:lpstr>
      <vt:lpstr>В.М. Песков считает, что любовь «ко всему, что зеленеет, дышит, издает звуки, сверкает красками» дает человеку ощущение счастья. Она может стать для человека точкой опоры, точкой «отсчета всех ценностей жизни» (Средства выразительности)</vt:lpstr>
      <vt:lpstr>      Моя позиция :                                            1. Я в полной мере разделяю мнение автора и считаю, что..  2. Продолжая разговор о проблеме.., хочу отметить, что..</vt:lpstr>
      <vt:lpstr> </vt:lpstr>
      <vt:lpstr>           </vt:lpstr>
      <vt:lpstr> </vt:lpstr>
      <vt:lpstr>Спасибо за внимание!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Сочинение-рассуждение по тексту В.Пескова</dc:title>
  <dc:creator>User</dc:creator>
  <cp:lastModifiedBy>User</cp:lastModifiedBy>
  <cp:revision>30</cp:revision>
  <dcterms:created xsi:type="dcterms:W3CDTF">2017-01-22T15:45:36Z</dcterms:created>
  <dcterms:modified xsi:type="dcterms:W3CDTF">2017-01-30T15:25:29Z</dcterms:modified>
</cp:coreProperties>
</file>